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6" r:id="rId1"/>
  </p:sldMasterIdLst>
  <p:notesMasterIdLst>
    <p:notesMasterId r:id="rId26"/>
  </p:notesMasterIdLst>
  <p:sldIdLst>
    <p:sldId id="309" r:id="rId2"/>
    <p:sldId id="256" r:id="rId3"/>
    <p:sldId id="296" r:id="rId4"/>
    <p:sldId id="257" r:id="rId5"/>
    <p:sldId id="274" r:id="rId6"/>
    <p:sldId id="298" r:id="rId7"/>
    <p:sldId id="305" r:id="rId8"/>
    <p:sldId id="299" r:id="rId9"/>
    <p:sldId id="303" r:id="rId10"/>
    <p:sldId id="301" r:id="rId11"/>
    <p:sldId id="302" r:id="rId12"/>
    <p:sldId id="260" r:id="rId13"/>
    <p:sldId id="278" r:id="rId14"/>
    <p:sldId id="306" r:id="rId15"/>
    <p:sldId id="261" r:id="rId16"/>
    <p:sldId id="308" r:id="rId17"/>
    <p:sldId id="307" r:id="rId18"/>
    <p:sldId id="279" r:id="rId19"/>
    <p:sldId id="280" r:id="rId20"/>
    <p:sldId id="281" r:id="rId21"/>
    <p:sldId id="282" r:id="rId22"/>
    <p:sldId id="283" r:id="rId23"/>
    <p:sldId id="284" r:id="rId24"/>
    <p:sldId id="295" r:id="rId2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12"/>
    <p:restoredTop sz="89279"/>
  </p:normalViewPr>
  <p:slideViewPr>
    <p:cSldViewPr snapToGrid="0" snapToObjects="1">
      <p:cViewPr varScale="1">
        <p:scale>
          <a:sx n="105" d="100"/>
          <a:sy n="105" d="100"/>
        </p:scale>
        <p:origin x="2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63C85A-F84E-EB4C-B099-AD25141FBCEB}" type="doc">
      <dgm:prSet loTypeId="urn:microsoft.com/office/officeart/2005/8/layout/p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F34DB8-E0CB-D348-8708-EFCA2D3C42C7}">
      <dgm:prSet phldrT="[Text]"/>
      <dgm:spPr/>
      <dgm:t>
        <a:bodyPr/>
        <a:lstStyle/>
        <a:p>
          <a:r>
            <a:rPr lang="en-US" dirty="0"/>
            <a:t>Growing and harvesting crops </a:t>
          </a:r>
        </a:p>
      </dgm:t>
    </dgm:pt>
    <dgm:pt modelId="{4EF40F27-DCA2-3F4E-8D6F-EB80CC7B22DA}" type="parTrans" cxnId="{64D4B556-3C48-8848-AAD4-79A02B86D502}">
      <dgm:prSet/>
      <dgm:spPr/>
      <dgm:t>
        <a:bodyPr/>
        <a:lstStyle/>
        <a:p>
          <a:endParaRPr lang="en-US"/>
        </a:p>
      </dgm:t>
    </dgm:pt>
    <dgm:pt modelId="{48042996-E4E5-C744-ACEA-FD73848C8A22}" type="sibTrans" cxnId="{64D4B556-3C48-8848-AAD4-79A02B86D502}">
      <dgm:prSet/>
      <dgm:spPr/>
      <dgm:t>
        <a:bodyPr/>
        <a:lstStyle/>
        <a:p>
          <a:endParaRPr lang="en-US"/>
        </a:p>
      </dgm:t>
    </dgm:pt>
    <dgm:pt modelId="{BA3C6AD4-FA7E-A841-B29C-08D5354658C1}" type="pres">
      <dgm:prSet presAssocID="{DF63C85A-F84E-EB4C-B099-AD25141FBCEB}" presName="Name0" presStyleCnt="0">
        <dgm:presLayoutVars>
          <dgm:dir/>
          <dgm:resizeHandles val="exact"/>
        </dgm:presLayoutVars>
      </dgm:prSet>
      <dgm:spPr/>
    </dgm:pt>
    <dgm:pt modelId="{63E452A3-774A-934B-B404-E5B7CAF2FA53}" type="pres">
      <dgm:prSet presAssocID="{9FF34DB8-E0CB-D348-8708-EFCA2D3C42C7}" presName="compNode" presStyleCnt="0"/>
      <dgm:spPr/>
    </dgm:pt>
    <dgm:pt modelId="{B8622C41-7FC6-4C4E-BF4E-8F19041A2E19}" type="pres">
      <dgm:prSet presAssocID="{9FF34DB8-E0CB-D348-8708-EFCA2D3C42C7}" presName="pictRect" presStyleLbl="node1" presStyleIdx="0" presStyleCnt="1" custLinFactNeighborX="-413" custLinFactNeighborY="-5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2E8D19A-ABE6-A946-9A12-29EAF27C9EC6}" type="pres">
      <dgm:prSet presAssocID="{9FF34DB8-E0CB-D348-8708-EFCA2D3C42C7}" presName="textRect" presStyleLbl="revTx" presStyleIdx="0" presStyleCnt="1">
        <dgm:presLayoutVars>
          <dgm:bulletEnabled val="1"/>
        </dgm:presLayoutVars>
      </dgm:prSet>
      <dgm:spPr/>
    </dgm:pt>
  </dgm:ptLst>
  <dgm:cxnLst>
    <dgm:cxn modelId="{64D4B556-3C48-8848-AAD4-79A02B86D502}" srcId="{DF63C85A-F84E-EB4C-B099-AD25141FBCEB}" destId="{9FF34DB8-E0CB-D348-8708-EFCA2D3C42C7}" srcOrd="0" destOrd="0" parTransId="{4EF40F27-DCA2-3F4E-8D6F-EB80CC7B22DA}" sibTransId="{48042996-E4E5-C744-ACEA-FD73848C8A22}"/>
    <dgm:cxn modelId="{4363B678-C974-124B-AA40-D3D3B6AD2179}" type="presOf" srcId="{DF63C85A-F84E-EB4C-B099-AD25141FBCEB}" destId="{BA3C6AD4-FA7E-A841-B29C-08D5354658C1}" srcOrd="0" destOrd="0" presId="urn:microsoft.com/office/officeart/2005/8/layout/pList1"/>
    <dgm:cxn modelId="{9A5DA29C-CBCE-064C-9460-28A01517ADB2}" type="presOf" srcId="{9FF34DB8-E0CB-D348-8708-EFCA2D3C42C7}" destId="{62E8D19A-ABE6-A946-9A12-29EAF27C9EC6}" srcOrd="0" destOrd="0" presId="urn:microsoft.com/office/officeart/2005/8/layout/pList1"/>
    <dgm:cxn modelId="{CEE2243C-A2F7-0F4E-B16D-74AC905824D2}" type="presParOf" srcId="{BA3C6AD4-FA7E-A841-B29C-08D5354658C1}" destId="{63E452A3-774A-934B-B404-E5B7CAF2FA53}" srcOrd="0" destOrd="0" presId="urn:microsoft.com/office/officeart/2005/8/layout/pList1"/>
    <dgm:cxn modelId="{0E92481C-C351-D840-9506-A15F00046059}" type="presParOf" srcId="{63E452A3-774A-934B-B404-E5B7CAF2FA53}" destId="{B8622C41-7FC6-4C4E-BF4E-8F19041A2E19}" srcOrd="0" destOrd="0" presId="urn:microsoft.com/office/officeart/2005/8/layout/pList1"/>
    <dgm:cxn modelId="{841A5E06-D22D-1E42-8CDC-CC6C4757F323}" type="presParOf" srcId="{63E452A3-774A-934B-B404-E5B7CAF2FA53}" destId="{62E8D19A-ABE6-A946-9A12-29EAF27C9EC6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81E746-238F-7945-9600-95204524A9EE}" type="doc">
      <dgm:prSet loTypeId="urn:microsoft.com/office/officeart/2005/8/layout/p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95CB9F-9847-9349-AC80-BD39B9685BA1}">
      <dgm:prSet phldrT="[Text]"/>
      <dgm:spPr/>
      <dgm:t>
        <a:bodyPr/>
        <a:lstStyle/>
        <a:p>
          <a:r>
            <a:rPr lang="en-US" dirty="0"/>
            <a:t>Raising animals or livestock</a:t>
          </a:r>
        </a:p>
      </dgm:t>
    </dgm:pt>
    <dgm:pt modelId="{93F50993-ABF1-7E49-BF6B-F80B6FB9CFAF}" type="parTrans" cxnId="{647E9669-9F73-F74C-8A4E-2CB59F9BF0F0}">
      <dgm:prSet/>
      <dgm:spPr/>
      <dgm:t>
        <a:bodyPr/>
        <a:lstStyle/>
        <a:p>
          <a:endParaRPr lang="en-US"/>
        </a:p>
      </dgm:t>
    </dgm:pt>
    <dgm:pt modelId="{B0A8ECE6-9C2D-B045-BD51-E31FB5041D38}" type="sibTrans" cxnId="{647E9669-9F73-F74C-8A4E-2CB59F9BF0F0}">
      <dgm:prSet/>
      <dgm:spPr/>
      <dgm:t>
        <a:bodyPr/>
        <a:lstStyle/>
        <a:p>
          <a:endParaRPr lang="en-US"/>
        </a:p>
      </dgm:t>
    </dgm:pt>
    <dgm:pt modelId="{C39C56D1-AD76-BB4C-B329-6BFD6C35C53E}" type="pres">
      <dgm:prSet presAssocID="{6C81E746-238F-7945-9600-95204524A9EE}" presName="Name0" presStyleCnt="0">
        <dgm:presLayoutVars>
          <dgm:dir/>
          <dgm:resizeHandles val="exact"/>
        </dgm:presLayoutVars>
      </dgm:prSet>
      <dgm:spPr/>
    </dgm:pt>
    <dgm:pt modelId="{28A599A4-8F66-8A49-8FFB-010FBEE745DA}" type="pres">
      <dgm:prSet presAssocID="{BB95CB9F-9847-9349-AC80-BD39B9685BA1}" presName="compNode" presStyleCnt="0"/>
      <dgm:spPr/>
    </dgm:pt>
    <dgm:pt modelId="{205F89CD-CE20-3545-AFE9-9707A7EE6E79}" type="pres">
      <dgm:prSet presAssocID="{BB95CB9F-9847-9349-AC80-BD39B9685BA1}" presName="pictRect" presStyleLbl="nod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B5FF21F-1B9C-0746-8999-421BD04CD43C}" type="pres">
      <dgm:prSet presAssocID="{BB95CB9F-9847-9349-AC80-BD39B9685BA1}" presName="textRect" presStyleLbl="revTx" presStyleIdx="0" presStyleCnt="1">
        <dgm:presLayoutVars>
          <dgm:bulletEnabled val="1"/>
        </dgm:presLayoutVars>
      </dgm:prSet>
      <dgm:spPr/>
    </dgm:pt>
  </dgm:ptLst>
  <dgm:cxnLst>
    <dgm:cxn modelId="{5EB07B04-79B1-A340-A4A8-A28E7317440E}" type="presOf" srcId="{BB95CB9F-9847-9349-AC80-BD39B9685BA1}" destId="{AB5FF21F-1B9C-0746-8999-421BD04CD43C}" srcOrd="0" destOrd="0" presId="urn:microsoft.com/office/officeart/2005/8/layout/pList1"/>
    <dgm:cxn modelId="{8919CB39-0F67-3842-A9ED-A45DF400E117}" type="presOf" srcId="{6C81E746-238F-7945-9600-95204524A9EE}" destId="{C39C56D1-AD76-BB4C-B329-6BFD6C35C53E}" srcOrd="0" destOrd="0" presId="urn:microsoft.com/office/officeart/2005/8/layout/pList1"/>
    <dgm:cxn modelId="{647E9669-9F73-F74C-8A4E-2CB59F9BF0F0}" srcId="{6C81E746-238F-7945-9600-95204524A9EE}" destId="{BB95CB9F-9847-9349-AC80-BD39B9685BA1}" srcOrd="0" destOrd="0" parTransId="{93F50993-ABF1-7E49-BF6B-F80B6FB9CFAF}" sibTransId="{B0A8ECE6-9C2D-B045-BD51-E31FB5041D38}"/>
    <dgm:cxn modelId="{F0F69B73-4769-8043-9499-1A8B83123269}" type="presParOf" srcId="{C39C56D1-AD76-BB4C-B329-6BFD6C35C53E}" destId="{28A599A4-8F66-8A49-8FFB-010FBEE745DA}" srcOrd="0" destOrd="0" presId="urn:microsoft.com/office/officeart/2005/8/layout/pList1"/>
    <dgm:cxn modelId="{F56B56D0-6E10-5E49-AF8F-C4CED859046B}" type="presParOf" srcId="{28A599A4-8F66-8A49-8FFB-010FBEE745DA}" destId="{205F89CD-CE20-3545-AFE9-9707A7EE6E79}" srcOrd="0" destOrd="0" presId="urn:microsoft.com/office/officeart/2005/8/layout/pList1"/>
    <dgm:cxn modelId="{27E30161-B837-524A-BD04-E1929B264713}" type="presParOf" srcId="{28A599A4-8F66-8A49-8FFB-010FBEE745DA}" destId="{AB5FF21F-1B9C-0746-8999-421BD04CD43C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DBF8DC-E2AB-064F-85DE-9C28245AA1CA}" type="doc">
      <dgm:prSet loTypeId="urn:microsoft.com/office/officeart/2008/layout/TitlePictureLineup" loCatId="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5D31FD6-364F-D340-9D82-5E7E008C4D0A}">
      <dgm:prSet phldrT="[Text]"/>
      <dgm:spPr/>
      <dgm:t>
        <a:bodyPr/>
        <a:lstStyle/>
        <a:p>
          <a:r>
            <a:rPr lang="en-US" dirty="0"/>
            <a:t>Blueberries</a:t>
          </a:r>
        </a:p>
      </dgm:t>
    </dgm:pt>
    <dgm:pt modelId="{B90AF660-8F1A-764B-911A-524EE4E329C6}" type="parTrans" cxnId="{BE952488-DDB0-B94F-8A7C-2DA61930B567}">
      <dgm:prSet/>
      <dgm:spPr/>
      <dgm:t>
        <a:bodyPr/>
        <a:lstStyle/>
        <a:p>
          <a:endParaRPr lang="en-US"/>
        </a:p>
      </dgm:t>
    </dgm:pt>
    <dgm:pt modelId="{C0BBAE99-2840-D543-8023-AA51336D72C9}" type="sibTrans" cxnId="{BE952488-DDB0-B94F-8A7C-2DA61930B567}">
      <dgm:prSet/>
      <dgm:spPr/>
      <dgm:t>
        <a:bodyPr/>
        <a:lstStyle/>
        <a:p>
          <a:endParaRPr lang="en-US"/>
        </a:p>
      </dgm:t>
    </dgm:pt>
    <dgm:pt modelId="{855AAA69-0055-A345-980E-4F82783986D2}">
      <dgm:prSet phldrT="[Text]"/>
      <dgm:spPr/>
      <dgm:t>
        <a:bodyPr/>
        <a:lstStyle/>
        <a:p>
          <a:r>
            <a:rPr lang="en-US" b="1" dirty="0"/>
            <a:t>Soil pH: </a:t>
          </a:r>
          <a:r>
            <a:rPr lang="en-US" dirty="0"/>
            <a:t>3.5-4.4</a:t>
          </a:r>
        </a:p>
      </dgm:t>
    </dgm:pt>
    <dgm:pt modelId="{D085B455-0AF2-8E4F-81FF-42C8522FE8E8}" type="parTrans" cxnId="{9B8E0217-BC20-9B40-923D-ABD885139C14}">
      <dgm:prSet/>
      <dgm:spPr/>
      <dgm:t>
        <a:bodyPr/>
        <a:lstStyle/>
        <a:p>
          <a:endParaRPr lang="en-US"/>
        </a:p>
      </dgm:t>
    </dgm:pt>
    <dgm:pt modelId="{AEF93CA4-28E0-7C42-B84C-7E0B2CC8B7E8}" type="sibTrans" cxnId="{9B8E0217-BC20-9B40-923D-ABD885139C14}">
      <dgm:prSet/>
      <dgm:spPr/>
      <dgm:t>
        <a:bodyPr/>
        <a:lstStyle/>
        <a:p>
          <a:endParaRPr lang="en-US"/>
        </a:p>
      </dgm:t>
    </dgm:pt>
    <dgm:pt modelId="{34EE85DB-7775-044D-B42F-C78DD15BD40F}">
      <dgm:prSet phldrT="[Text]"/>
      <dgm:spPr/>
      <dgm:t>
        <a:bodyPr/>
        <a:lstStyle/>
        <a:p>
          <a:r>
            <a:rPr lang="en-US" dirty="0"/>
            <a:t>Papaya</a:t>
          </a:r>
        </a:p>
      </dgm:t>
    </dgm:pt>
    <dgm:pt modelId="{B04EA397-C926-E94A-A158-DEBFA28CDEDE}" type="parTrans" cxnId="{C51A9D8F-DDFB-424A-95EC-403429D1AA6C}">
      <dgm:prSet/>
      <dgm:spPr/>
      <dgm:t>
        <a:bodyPr/>
        <a:lstStyle/>
        <a:p>
          <a:endParaRPr lang="en-US"/>
        </a:p>
      </dgm:t>
    </dgm:pt>
    <dgm:pt modelId="{897EA9B7-D613-D04C-A1C5-2A4D02E545E8}" type="sibTrans" cxnId="{C51A9D8F-DDFB-424A-95EC-403429D1AA6C}">
      <dgm:prSet/>
      <dgm:spPr/>
      <dgm:t>
        <a:bodyPr/>
        <a:lstStyle/>
        <a:p>
          <a:endParaRPr lang="en-US"/>
        </a:p>
      </dgm:t>
    </dgm:pt>
    <dgm:pt modelId="{53D3DE0C-631A-1C4D-B095-5CB7E793DC81}">
      <dgm:prSet phldrT="[Text]"/>
      <dgm:spPr/>
      <dgm:t>
        <a:bodyPr/>
        <a:lstStyle/>
        <a:p>
          <a:r>
            <a:rPr lang="en-US" b="1" dirty="0"/>
            <a:t>Soil pH: </a:t>
          </a:r>
          <a:r>
            <a:rPr lang="en-US" dirty="0"/>
            <a:t>5.5-6.5</a:t>
          </a:r>
        </a:p>
      </dgm:t>
    </dgm:pt>
    <dgm:pt modelId="{20A851F6-206C-4D4E-8A9D-2FF4193309DF}" type="parTrans" cxnId="{23E6D3F7-72FB-4448-9434-37F4329EE603}">
      <dgm:prSet/>
      <dgm:spPr/>
      <dgm:t>
        <a:bodyPr/>
        <a:lstStyle/>
        <a:p>
          <a:endParaRPr lang="en-US"/>
        </a:p>
      </dgm:t>
    </dgm:pt>
    <dgm:pt modelId="{C3D544A6-F1DF-904D-A4A5-22FD9DB5D420}" type="sibTrans" cxnId="{23E6D3F7-72FB-4448-9434-37F4329EE603}">
      <dgm:prSet/>
      <dgm:spPr/>
      <dgm:t>
        <a:bodyPr/>
        <a:lstStyle/>
        <a:p>
          <a:endParaRPr lang="en-US"/>
        </a:p>
      </dgm:t>
    </dgm:pt>
    <dgm:pt modelId="{42E301F7-979E-8442-B24C-7996D3F7FBED}">
      <dgm:prSet phldrT="[Text]"/>
      <dgm:spPr/>
      <dgm:t>
        <a:bodyPr/>
        <a:lstStyle/>
        <a:p>
          <a:r>
            <a:rPr lang="en-US" dirty="0"/>
            <a:t>Guayule</a:t>
          </a:r>
        </a:p>
      </dgm:t>
    </dgm:pt>
    <dgm:pt modelId="{E90520E7-A85E-A94C-A3AC-FDE6C43BE4AE}" type="parTrans" cxnId="{F7671AD4-42C2-3841-9E26-E315608A2B10}">
      <dgm:prSet/>
      <dgm:spPr/>
      <dgm:t>
        <a:bodyPr/>
        <a:lstStyle/>
        <a:p>
          <a:endParaRPr lang="en-US"/>
        </a:p>
      </dgm:t>
    </dgm:pt>
    <dgm:pt modelId="{92784384-7A8A-1349-831D-B07D98E54CEE}" type="sibTrans" cxnId="{F7671AD4-42C2-3841-9E26-E315608A2B10}">
      <dgm:prSet/>
      <dgm:spPr/>
      <dgm:t>
        <a:bodyPr/>
        <a:lstStyle/>
        <a:p>
          <a:endParaRPr lang="en-US"/>
        </a:p>
      </dgm:t>
    </dgm:pt>
    <dgm:pt modelId="{43C6B19D-30FE-7842-BB98-7EADEEA230F5}">
      <dgm:prSet phldrT="[Text]"/>
      <dgm:spPr/>
      <dgm:t>
        <a:bodyPr/>
        <a:lstStyle/>
        <a:p>
          <a:r>
            <a:rPr lang="en-US" b="1" dirty="0"/>
            <a:t>Soil pH: </a:t>
          </a:r>
          <a:r>
            <a:rPr lang="en-US" dirty="0"/>
            <a:t>6.0-8.5</a:t>
          </a:r>
        </a:p>
      </dgm:t>
    </dgm:pt>
    <dgm:pt modelId="{FA6C3F15-C198-8A49-A003-6ED9E74BF174}" type="parTrans" cxnId="{A774753C-AD01-4D43-A75B-4273C65C03BC}">
      <dgm:prSet/>
      <dgm:spPr/>
      <dgm:t>
        <a:bodyPr/>
        <a:lstStyle/>
        <a:p>
          <a:endParaRPr lang="en-US"/>
        </a:p>
      </dgm:t>
    </dgm:pt>
    <dgm:pt modelId="{15F6FB91-A547-5845-8963-D763D5D04679}" type="sibTrans" cxnId="{A774753C-AD01-4D43-A75B-4273C65C03BC}">
      <dgm:prSet/>
      <dgm:spPr/>
      <dgm:t>
        <a:bodyPr/>
        <a:lstStyle/>
        <a:p>
          <a:endParaRPr lang="en-US"/>
        </a:p>
      </dgm:t>
    </dgm:pt>
    <dgm:pt modelId="{8F4ABE20-47F6-674B-B8A3-DEF786877030}">
      <dgm:prSet/>
      <dgm:spPr/>
      <dgm:t>
        <a:bodyPr/>
        <a:lstStyle/>
        <a:p>
          <a:r>
            <a:rPr lang="en-US" b="1" dirty="0"/>
            <a:t>Sun: </a:t>
          </a:r>
          <a:r>
            <a:rPr lang="en-US" dirty="0"/>
            <a:t>Full sun</a:t>
          </a:r>
        </a:p>
      </dgm:t>
    </dgm:pt>
    <dgm:pt modelId="{F1D8817F-A064-F248-A97C-5183BA1728AC}" type="parTrans" cxnId="{C287AC6B-35ED-2243-8ABD-4FCEDEDD292E}">
      <dgm:prSet/>
      <dgm:spPr/>
      <dgm:t>
        <a:bodyPr/>
        <a:lstStyle/>
        <a:p>
          <a:endParaRPr lang="en-US"/>
        </a:p>
      </dgm:t>
    </dgm:pt>
    <dgm:pt modelId="{8A8DE540-36A4-EA40-A169-94EA280DF4B5}" type="sibTrans" cxnId="{C287AC6B-35ED-2243-8ABD-4FCEDEDD292E}">
      <dgm:prSet/>
      <dgm:spPr/>
      <dgm:t>
        <a:bodyPr/>
        <a:lstStyle/>
        <a:p>
          <a:endParaRPr lang="en-US"/>
        </a:p>
      </dgm:t>
    </dgm:pt>
    <dgm:pt modelId="{51130EED-29FA-0742-926E-6840CE458719}">
      <dgm:prSet/>
      <dgm:spPr/>
      <dgm:t>
        <a:bodyPr/>
        <a:lstStyle/>
        <a:p>
          <a:r>
            <a:rPr lang="en-US" b="1" dirty="0"/>
            <a:t>Temperature: </a:t>
          </a:r>
          <a:r>
            <a:rPr lang="en-US" dirty="0"/>
            <a:t>70-90°F</a:t>
          </a:r>
        </a:p>
      </dgm:t>
    </dgm:pt>
    <dgm:pt modelId="{8E0A1BAE-8925-894A-98DE-D8DC44AB8A03}" type="parTrans" cxnId="{6DD87BC5-1AC7-F749-8AB4-FCE5A9C345C9}">
      <dgm:prSet/>
      <dgm:spPr/>
      <dgm:t>
        <a:bodyPr/>
        <a:lstStyle/>
        <a:p>
          <a:endParaRPr lang="en-US"/>
        </a:p>
      </dgm:t>
    </dgm:pt>
    <dgm:pt modelId="{56DFEE36-4165-0845-8597-ABE8FD7A5299}" type="sibTrans" cxnId="{6DD87BC5-1AC7-F749-8AB4-FCE5A9C345C9}">
      <dgm:prSet/>
      <dgm:spPr/>
      <dgm:t>
        <a:bodyPr/>
        <a:lstStyle/>
        <a:p>
          <a:endParaRPr lang="en-US"/>
        </a:p>
      </dgm:t>
    </dgm:pt>
    <dgm:pt modelId="{A2B611C3-9619-F14E-88FB-24C6F0C0B0F2}">
      <dgm:prSet/>
      <dgm:spPr/>
      <dgm:t>
        <a:bodyPr/>
        <a:lstStyle/>
        <a:p>
          <a:r>
            <a:rPr lang="en-US" b="1" dirty="0"/>
            <a:t>Habitat: </a:t>
          </a:r>
          <a:r>
            <a:rPr lang="en-US" dirty="0"/>
            <a:t>Tropical</a:t>
          </a:r>
        </a:p>
      </dgm:t>
    </dgm:pt>
    <dgm:pt modelId="{49DA6946-24D1-F24D-A5B3-65577547AF5A}" type="parTrans" cxnId="{5BEBC5F0-23B9-9849-8E74-A6D9567C6D54}">
      <dgm:prSet/>
      <dgm:spPr/>
      <dgm:t>
        <a:bodyPr/>
        <a:lstStyle/>
        <a:p>
          <a:endParaRPr lang="en-US"/>
        </a:p>
      </dgm:t>
    </dgm:pt>
    <dgm:pt modelId="{5C4F6D7F-2232-BB41-86ED-90F4BE2ED35D}" type="sibTrans" cxnId="{5BEBC5F0-23B9-9849-8E74-A6D9567C6D54}">
      <dgm:prSet/>
      <dgm:spPr/>
      <dgm:t>
        <a:bodyPr/>
        <a:lstStyle/>
        <a:p>
          <a:endParaRPr lang="en-US"/>
        </a:p>
      </dgm:t>
    </dgm:pt>
    <dgm:pt modelId="{0CE682DB-9991-4844-B1BF-019B4BF34C45}">
      <dgm:prSet/>
      <dgm:spPr/>
      <dgm:t>
        <a:bodyPr/>
        <a:lstStyle/>
        <a:p>
          <a:r>
            <a:rPr lang="en-US" b="1"/>
            <a:t>Sun: </a:t>
          </a:r>
          <a:r>
            <a:rPr lang="en-US"/>
            <a:t>Full sun</a:t>
          </a:r>
          <a:endParaRPr lang="en-US" dirty="0"/>
        </a:p>
      </dgm:t>
    </dgm:pt>
    <dgm:pt modelId="{2434B893-0F78-894E-929F-A242FED31F90}" type="parTrans" cxnId="{309F350B-3F27-294D-A9D7-A62D8A7137E7}">
      <dgm:prSet/>
      <dgm:spPr/>
      <dgm:t>
        <a:bodyPr/>
        <a:lstStyle/>
        <a:p>
          <a:endParaRPr lang="en-US"/>
        </a:p>
      </dgm:t>
    </dgm:pt>
    <dgm:pt modelId="{41E03548-21B0-E543-AB8A-D88D692D1002}" type="sibTrans" cxnId="{309F350B-3F27-294D-A9D7-A62D8A7137E7}">
      <dgm:prSet/>
      <dgm:spPr/>
      <dgm:t>
        <a:bodyPr/>
        <a:lstStyle/>
        <a:p>
          <a:endParaRPr lang="en-US"/>
        </a:p>
      </dgm:t>
    </dgm:pt>
    <dgm:pt modelId="{2C79A368-9DFB-F54F-A1D3-E3E3AB13F320}">
      <dgm:prSet/>
      <dgm:spPr/>
      <dgm:t>
        <a:bodyPr/>
        <a:lstStyle/>
        <a:p>
          <a:r>
            <a:rPr lang="en-US" b="1" dirty="0"/>
            <a:t>Temperature: </a:t>
          </a:r>
          <a:r>
            <a:rPr lang="en-US" dirty="0"/>
            <a:t>90-100°F</a:t>
          </a:r>
        </a:p>
      </dgm:t>
    </dgm:pt>
    <dgm:pt modelId="{42E6C8BC-AF27-C946-99A3-D9883200AD7A}" type="parTrans" cxnId="{87E43B15-9319-1F46-8642-7DD28C476869}">
      <dgm:prSet/>
      <dgm:spPr/>
      <dgm:t>
        <a:bodyPr/>
        <a:lstStyle/>
        <a:p>
          <a:endParaRPr lang="en-US"/>
        </a:p>
      </dgm:t>
    </dgm:pt>
    <dgm:pt modelId="{12CD26AE-9CAF-E042-AAC3-D0B3EF35032F}" type="sibTrans" cxnId="{87E43B15-9319-1F46-8642-7DD28C476869}">
      <dgm:prSet/>
      <dgm:spPr/>
      <dgm:t>
        <a:bodyPr/>
        <a:lstStyle/>
        <a:p>
          <a:endParaRPr lang="en-US"/>
        </a:p>
      </dgm:t>
    </dgm:pt>
    <dgm:pt modelId="{76397F4B-312E-EC4A-AA99-9BDFD833DA2F}">
      <dgm:prSet/>
      <dgm:spPr/>
      <dgm:t>
        <a:bodyPr/>
        <a:lstStyle/>
        <a:p>
          <a:r>
            <a:rPr lang="en-US" b="1" dirty="0"/>
            <a:t>Habitat: </a:t>
          </a:r>
          <a:r>
            <a:rPr lang="en-US" dirty="0"/>
            <a:t>Desert</a:t>
          </a:r>
        </a:p>
      </dgm:t>
    </dgm:pt>
    <dgm:pt modelId="{EF9C36D5-39F7-D84D-93D3-49B12D48968C}" type="parTrans" cxnId="{15C2369E-2090-BE4F-BC60-E76FA5948B28}">
      <dgm:prSet/>
      <dgm:spPr/>
      <dgm:t>
        <a:bodyPr/>
        <a:lstStyle/>
        <a:p>
          <a:endParaRPr lang="en-US"/>
        </a:p>
      </dgm:t>
    </dgm:pt>
    <dgm:pt modelId="{3D1C0D27-B537-D142-92F6-4A2BBE6B52FA}" type="sibTrans" cxnId="{15C2369E-2090-BE4F-BC60-E76FA5948B28}">
      <dgm:prSet/>
      <dgm:spPr/>
      <dgm:t>
        <a:bodyPr/>
        <a:lstStyle/>
        <a:p>
          <a:endParaRPr lang="en-US"/>
        </a:p>
      </dgm:t>
    </dgm:pt>
    <dgm:pt modelId="{F5A443CB-C9F5-4B4B-B04B-18817F4A2C14}">
      <dgm:prSet/>
      <dgm:spPr/>
      <dgm:t>
        <a:bodyPr/>
        <a:lstStyle/>
        <a:p>
          <a:r>
            <a:rPr lang="en-US" b="1" dirty="0"/>
            <a:t>Sun: </a:t>
          </a:r>
          <a:r>
            <a:rPr lang="en-US" dirty="0"/>
            <a:t>Full sun</a:t>
          </a:r>
        </a:p>
      </dgm:t>
    </dgm:pt>
    <dgm:pt modelId="{66F8F39D-A3F7-7648-8C63-A1B978BFD66B}" type="parTrans" cxnId="{6B47EFE5-5A8D-4447-8AF9-EE7047FE5493}">
      <dgm:prSet/>
      <dgm:spPr/>
      <dgm:t>
        <a:bodyPr/>
        <a:lstStyle/>
        <a:p>
          <a:endParaRPr lang="en-US"/>
        </a:p>
      </dgm:t>
    </dgm:pt>
    <dgm:pt modelId="{FF3CBD04-80CD-3F48-BEF6-1971883DD93D}" type="sibTrans" cxnId="{6B47EFE5-5A8D-4447-8AF9-EE7047FE5493}">
      <dgm:prSet/>
      <dgm:spPr/>
      <dgm:t>
        <a:bodyPr/>
        <a:lstStyle/>
        <a:p>
          <a:endParaRPr lang="en-US"/>
        </a:p>
      </dgm:t>
    </dgm:pt>
    <dgm:pt modelId="{2CD08233-4996-EF46-A40B-609C19F64A15}">
      <dgm:prSet/>
      <dgm:spPr/>
      <dgm:t>
        <a:bodyPr/>
        <a:lstStyle/>
        <a:p>
          <a:r>
            <a:rPr lang="en-US" b="1" dirty="0"/>
            <a:t>Temperature: </a:t>
          </a:r>
          <a:r>
            <a:rPr lang="en-US" dirty="0"/>
            <a:t>35-55°F</a:t>
          </a:r>
        </a:p>
      </dgm:t>
    </dgm:pt>
    <dgm:pt modelId="{A330DA9C-24EC-3E49-8460-FFB5AED2B9F9}" type="parTrans" cxnId="{27A4C501-D704-6844-B021-595848E1F9AE}">
      <dgm:prSet/>
      <dgm:spPr/>
      <dgm:t>
        <a:bodyPr/>
        <a:lstStyle/>
        <a:p>
          <a:endParaRPr lang="en-US"/>
        </a:p>
      </dgm:t>
    </dgm:pt>
    <dgm:pt modelId="{A5C1A14B-C476-1042-92BC-93557BAEF823}" type="sibTrans" cxnId="{27A4C501-D704-6844-B021-595848E1F9AE}">
      <dgm:prSet/>
      <dgm:spPr/>
      <dgm:t>
        <a:bodyPr/>
        <a:lstStyle/>
        <a:p>
          <a:endParaRPr lang="en-US"/>
        </a:p>
      </dgm:t>
    </dgm:pt>
    <dgm:pt modelId="{4CA3C701-35F0-934B-8E87-5E1BBF01568C}">
      <dgm:prSet/>
      <dgm:spPr/>
      <dgm:t>
        <a:bodyPr/>
        <a:lstStyle/>
        <a:p>
          <a:r>
            <a:rPr lang="en-US" b="1" dirty="0"/>
            <a:t>Habitat: </a:t>
          </a:r>
          <a:r>
            <a:rPr lang="en-US" dirty="0"/>
            <a:t>Temperate</a:t>
          </a:r>
        </a:p>
      </dgm:t>
    </dgm:pt>
    <dgm:pt modelId="{BE42BEDC-371A-034F-8F1C-661BA38CD468}" type="parTrans" cxnId="{535E183B-95C8-EA4F-8B7D-A34F2515D045}">
      <dgm:prSet/>
      <dgm:spPr/>
      <dgm:t>
        <a:bodyPr/>
        <a:lstStyle/>
        <a:p>
          <a:endParaRPr lang="en-US"/>
        </a:p>
      </dgm:t>
    </dgm:pt>
    <dgm:pt modelId="{22EB9808-17B3-5345-B514-E7696BA5FFE0}" type="sibTrans" cxnId="{535E183B-95C8-EA4F-8B7D-A34F2515D045}">
      <dgm:prSet/>
      <dgm:spPr/>
      <dgm:t>
        <a:bodyPr/>
        <a:lstStyle/>
        <a:p>
          <a:endParaRPr lang="en-US"/>
        </a:p>
      </dgm:t>
    </dgm:pt>
    <dgm:pt modelId="{B968A639-BB4D-0947-92EF-3BA1314D8953}" type="pres">
      <dgm:prSet presAssocID="{E2DBF8DC-E2AB-064F-85DE-9C28245AA1CA}" presName="Name0" presStyleCnt="0">
        <dgm:presLayoutVars>
          <dgm:dir/>
        </dgm:presLayoutVars>
      </dgm:prSet>
      <dgm:spPr/>
    </dgm:pt>
    <dgm:pt modelId="{58F08E95-ABE6-104B-A89C-5B8C16281D43}" type="pres">
      <dgm:prSet presAssocID="{55D31FD6-364F-D340-9D82-5E7E008C4D0A}" presName="composite" presStyleCnt="0"/>
      <dgm:spPr/>
    </dgm:pt>
    <dgm:pt modelId="{A6A9BDA8-ACBF-EB41-B4D3-4C61E2E47661}" type="pres">
      <dgm:prSet presAssocID="{55D31FD6-364F-D340-9D82-5E7E008C4D0A}" presName="Accent" presStyleLbl="alignAcc1" presStyleIdx="0" presStyleCnt="3"/>
      <dgm:spPr/>
    </dgm:pt>
    <dgm:pt modelId="{7E13C925-8D23-A845-B9BE-5439473480EB}" type="pres">
      <dgm:prSet presAssocID="{55D31FD6-364F-D340-9D82-5E7E008C4D0A}" presName="Image" presStyleLbl="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4B753C1-E68D-9D4F-AA05-FFC67DBB9AA9}" type="pres">
      <dgm:prSet presAssocID="{55D31FD6-364F-D340-9D82-5E7E008C4D0A}" presName="Child" presStyleLbl="revTx" presStyleIdx="0" presStyleCnt="3">
        <dgm:presLayoutVars>
          <dgm:bulletEnabled val="1"/>
        </dgm:presLayoutVars>
      </dgm:prSet>
      <dgm:spPr/>
    </dgm:pt>
    <dgm:pt modelId="{CF4D4946-7328-B845-991C-8282A3D6575A}" type="pres">
      <dgm:prSet presAssocID="{55D31FD6-364F-D340-9D82-5E7E008C4D0A}" presName="Parent" presStyleLbl="alignNode1" presStyleIdx="0" presStyleCnt="3">
        <dgm:presLayoutVars>
          <dgm:bulletEnabled val="1"/>
        </dgm:presLayoutVars>
      </dgm:prSet>
      <dgm:spPr/>
    </dgm:pt>
    <dgm:pt modelId="{7DEF9DB2-62BB-C94E-A7D0-17F396C458ED}" type="pres">
      <dgm:prSet presAssocID="{C0BBAE99-2840-D543-8023-AA51336D72C9}" presName="sibTrans" presStyleCnt="0"/>
      <dgm:spPr/>
    </dgm:pt>
    <dgm:pt modelId="{5292D3F3-FA53-0249-B6FD-44951B630036}" type="pres">
      <dgm:prSet presAssocID="{34EE85DB-7775-044D-B42F-C78DD15BD40F}" presName="composite" presStyleCnt="0"/>
      <dgm:spPr/>
    </dgm:pt>
    <dgm:pt modelId="{BF8F96E3-D087-DA48-8FEB-0E97D5BC7B50}" type="pres">
      <dgm:prSet presAssocID="{34EE85DB-7775-044D-B42F-C78DD15BD40F}" presName="Accent" presStyleLbl="alignAcc1" presStyleIdx="1" presStyleCnt="3"/>
      <dgm:spPr/>
    </dgm:pt>
    <dgm:pt modelId="{0189107F-BC8E-A649-A631-BB00F335E4DA}" type="pres">
      <dgm:prSet presAssocID="{34EE85DB-7775-044D-B42F-C78DD15BD40F}" presName="Image" presStyleLbl="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291BD4C-D1BA-844E-B5F6-C1902F75645B}" type="pres">
      <dgm:prSet presAssocID="{34EE85DB-7775-044D-B42F-C78DD15BD40F}" presName="Child" presStyleLbl="revTx" presStyleIdx="1" presStyleCnt="3">
        <dgm:presLayoutVars>
          <dgm:bulletEnabled val="1"/>
        </dgm:presLayoutVars>
      </dgm:prSet>
      <dgm:spPr/>
    </dgm:pt>
    <dgm:pt modelId="{50749501-198C-9745-A4FF-C3A0BC0184FE}" type="pres">
      <dgm:prSet presAssocID="{34EE85DB-7775-044D-B42F-C78DD15BD40F}" presName="Parent" presStyleLbl="alignNode1" presStyleIdx="1" presStyleCnt="3">
        <dgm:presLayoutVars>
          <dgm:bulletEnabled val="1"/>
        </dgm:presLayoutVars>
      </dgm:prSet>
      <dgm:spPr/>
    </dgm:pt>
    <dgm:pt modelId="{7FFC355B-62C2-1B43-AAF6-011C28EC7198}" type="pres">
      <dgm:prSet presAssocID="{897EA9B7-D613-D04C-A1C5-2A4D02E545E8}" presName="sibTrans" presStyleCnt="0"/>
      <dgm:spPr/>
    </dgm:pt>
    <dgm:pt modelId="{7FCA293E-18B4-7344-87A9-8B4F38E1EA88}" type="pres">
      <dgm:prSet presAssocID="{42E301F7-979E-8442-B24C-7996D3F7FBED}" presName="composite" presStyleCnt="0"/>
      <dgm:spPr/>
    </dgm:pt>
    <dgm:pt modelId="{F613BA88-0048-4A4E-893B-2F50FC92B61D}" type="pres">
      <dgm:prSet presAssocID="{42E301F7-979E-8442-B24C-7996D3F7FBED}" presName="Accent" presStyleLbl="alignAcc1" presStyleIdx="2" presStyleCnt="3"/>
      <dgm:spPr/>
    </dgm:pt>
    <dgm:pt modelId="{8ACDB233-2A1D-E944-9EC4-1E92EA7C1897}" type="pres">
      <dgm:prSet presAssocID="{42E301F7-979E-8442-B24C-7996D3F7FBED}" presName="Image" presStyleLbl="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1511849-E613-5C45-BABD-5E95877A81EF}" type="pres">
      <dgm:prSet presAssocID="{42E301F7-979E-8442-B24C-7996D3F7FBED}" presName="Child" presStyleLbl="revTx" presStyleIdx="2" presStyleCnt="3">
        <dgm:presLayoutVars>
          <dgm:bulletEnabled val="1"/>
        </dgm:presLayoutVars>
      </dgm:prSet>
      <dgm:spPr/>
    </dgm:pt>
    <dgm:pt modelId="{D1DD6C65-727A-B24E-9C45-85C0DE87FF7C}" type="pres">
      <dgm:prSet presAssocID="{42E301F7-979E-8442-B24C-7996D3F7FBED}" presName="Parent" presStyleLbl="alignNode1" presStyleIdx="2" presStyleCnt="3">
        <dgm:presLayoutVars>
          <dgm:bulletEnabled val="1"/>
        </dgm:presLayoutVars>
      </dgm:prSet>
      <dgm:spPr/>
    </dgm:pt>
  </dgm:ptLst>
  <dgm:cxnLst>
    <dgm:cxn modelId="{27A4C501-D704-6844-B021-595848E1F9AE}" srcId="{55D31FD6-364F-D340-9D82-5E7E008C4D0A}" destId="{2CD08233-4996-EF46-A40B-609C19F64A15}" srcOrd="2" destOrd="0" parTransId="{A330DA9C-24EC-3E49-8460-FFB5AED2B9F9}" sibTransId="{A5C1A14B-C476-1042-92BC-93557BAEF823}"/>
    <dgm:cxn modelId="{309F350B-3F27-294D-A9D7-A62D8A7137E7}" srcId="{42E301F7-979E-8442-B24C-7996D3F7FBED}" destId="{0CE682DB-9991-4844-B1BF-019B4BF34C45}" srcOrd="1" destOrd="0" parTransId="{2434B893-0F78-894E-929F-A242FED31F90}" sibTransId="{41E03548-21B0-E543-AB8A-D88D692D1002}"/>
    <dgm:cxn modelId="{87E43B15-9319-1F46-8642-7DD28C476869}" srcId="{42E301F7-979E-8442-B24C-7996D3F7FBED}" destId="{2C79A368-9DFB-F54F-A1D3-E3E3AB13F320}" srcOrd="2" destOrd="0" parTransId="{42E6C8BC-AF27-C946-99A3-D9883200AD7A}" sibTransId="{12CD26AE-9CAF-E042-AAC3-D0B3EF35032F}"/>
    <dgm:cxn modelId="{9B8E0217-BC20-9B40-923D-ABD885139C14}" srcId="{55D31FD6-364F-D340-9D82-5E7E008C4D0A}" destId="{855AAA69-0055-A345-980E-4F82783986D2}" srcOrd="0" destOrd="0" parTransId="{D085B455-0AF2-8E4F-81FF-42C8522FE8E8}" sibTransId="{AEF93CA4-28E0-7C42-B84C-7E0B2CC8B7E8}"/>
    <dgm:cxn modelId="{9F3B0E19-2511-1048-93EF-D2A1D9B0F687}" type="presOf" srcId="{2CD08233-4996-EF46-A40B-609C19F64A15}" destId="{04B753C1-E68D-9D4F-AA05-FFC67DBB9AA9}" srcOrd="0" destOrd="2" presId="urn:microsoft.com/office/officeart/2008/layout/TitlePictureLineup"/>
    <dgm:cxn modelId="{6B892E29-484E-2149-BEC5-692A9EA91294}" type="presOf" srcId="{51130EED-29FA-0742-926E-6840CE458719}" destId="{D291BD4C-D1BA-844E-B5F6-C1902F75645B}" srcOrd="0" destOrd="2" presId="urn:microsoft.com/office/officeart/2008/layout/TitlePictureLineup"/>
    <dgm:cxn modelId="{BB191936-3AC8-394F-BA94-D4DB11859758}" type="presOf" srcId="{F5A443CB-C9F5-4B4B-B04B-18817F4A2C14}" destId="{04B753C1-E68D-9D4F-AA05-FFC67DBB9AA9}" srcOrd="0" destOrd="1" presId="urn:microsoft.com/office/officeart/2008/layout/TitlePictureLineup"/>
    <dgm:cxn modelId="{535E183B-95C8-EA4F-8B7D-A34F2515D045}" srcId="{55D31FD6-364F-D340-9D82-5E7E008C4D0A}" destId="{4CA3C701-35F0-934B-8E87-5E1BBF01568C}" srcOrd="3" destOrd="0" parTransId="{BE42BEDC-371A-034F-8F1C-661BA38CD468}" sibTransId="{22EB9808-17B3-5345-B514-E7696BA5FFE0}"/>
    <dgm:cxn modelId="{A774753C-AD01-4D43-A75B-4273C65C03BC}" srcId="{42E301F7-979E-8442-B24C-7996D3F7FBED}" destId="{43C6B19D-30FE-7842-BB98-7EADEEA230F5}" srcOrd="0" destOrd="0" parTransId="{FA6C3F15-C198-8A49-A003-6ED9E74BF174}" sibTransId="{15F6FB91-A547-5845-8963-D763D5D04679}"/>
    <dgm:cxn modelId="{B247C445-2EB1-884B-8B8E-60B86A247330}" type="presOf" srcId="{4CA3C701-35F0-934B-8E87-5E1BBF01568C}" destId="{04B753C1-E68D-9D4F-AA05-FFC67DBB9AA9}" srcOrd="0" destOrd="3" presId="urn:microsoft.com/office/officeart/2008/layout/TitlePictureLineup"/>
    <dgm:cxn modelId="{DF77426B-BD8B-AE4C-9A47-37EFFE55856C}" type="presOf" srcId="{2C79A368-9DFB-F54F-A1D3-E3E3AB13F320}" destId="{51511849-E613-5C45-BABD-5E95877A81EF}" srcOrd="0" destOrd="2" presId="urn:microsoft.com/office/officeart/2008/layout/TitlePictureLineup"/>
    <dgm:cxn modelId="{C287AC6B-35ED-2243-8ABD-4FCEDEDD292E}" srcId="{34EE85DB-7775-044D-B42F-C78DD15BD40F}" destId="{8F4ABE20-47F6-674B-B8A3-DEF786877030}" srcOrd="1" destOrd="0" parTransId="{F1D8817F-A064-F248-A97C-5183BA1728AC}" sibTransId="{8A8DE540-36A4-EA40-A169-94EA280DF4B5}"/>
    <dgm:cxn modelId="{1987F67E-597F-9E47-8787-7B587B847428}" type="presOf" srcId="{55D31FD6-364F-D340-9D82-5E7E008C4D0A}" destId="{CF4D4946-7328-B845-991C-8282A3D6575A}" srcOrd="0" destOrd="0" presId="urn:microsoft.com/office/officeart/2008/layout/TitlePictureLineup"/>
    <dgm:cxn modelId="{BE952488-DDB0-B94F-8A7C-2DA61930B567}" srcId="{E2DBF8DC-E2AB-064F-85DE-9C28245AA1CA}" destId="{55D31FD6-364F-D340-9D82-5E7E008C4D0A}" srcOrd="0" destOrd="0" parTransId="{B90AF660-8F1A-764B-911A-524EE4E329C6}" sibTransId="{C0BBAE99-2840-D543-8023-AA51336D72C9}"/>
    <dgm:cxn modelId="{E12A978A-7FEB-E448-966F-986DAC972DD7}" type="presOf" srcId="{43C6B19D-30FE-7842-BB98-7EADEEA230F5}" destId="{51511849-E613-5C45-BABD-5E95877A81EF}" srcOrd="0" destOrd="0" presId="urn:microsoft.com/office/officeart/2008/layout/TitlePictureLineup"/>
    <dgm:cxn modelId="{C51A9D8F-DDFB-424A-95EC-403429D1AA6C}" srcId="{E2DBF8DC-E2AB-064F-85DE-9C28245AA1CA}" destId="{34EE85DB-7775-044D-B42F-C78DD15BD40F}" srcOrd="1" destOrd="0" parTransId="{B04EA397-C926-E94A-A158-DEBFA28CDEDE}" sibTransId="{897EA9B7-D613-D04C-A1C5-2A4D02E545E8}"/>
    <dgm:cxn modelId="{63B9B399-830A-E347-958D-42E503B3BF07}" type="presOf" srcId="{34EE85DB-7775-044D-B42F-C78DD15BD40F}" destId="{50749501-198C-9745-A4FF-C3A0BC0184FE}" srcOrd="0" destOrd="0" presId="urn:microsoft.com/office/officeart/2008/layout/TitlePictureLineup"/>
    <dgm:cxn modelId="{ACB4F59C-6A46-8649-8D35-1037B97A7390}" type="presOf" srcId="{E2DBF8DC-E2AB-064F-85DE-9C28245AA1CA}" destId="{B968A639-BB4D-0947-92EF-3BA1314D8953}" srcOrd="0" destOrd="0" presId="urn:microsoft.com/office/officeart/2008/layout/TitlePictureLineup"/>
    <dgm:cxn modelId="{15C2369E-2090-BE4F-BC60-E76FA5948B28}" srcId="{42E301F7-979E-8442-B24C-7996D3F7FBED}" destId="{76397F4B-312E-EC4A-AA99-9BDFD833DA2F}" srcOrd="3" destOrd="0" parTransId="{EF9C36D5-39F7-D84D-93D3-49B12D48968C}" sibTransId="{3D1C0D27-B537-D142-92F6-4A2BBE6B52FA}"/>
    <dgm:cxn modelId="{DBFFC5A5-6FC6-3042-BA09-5186EE77C588}" type="presOf" srcId="{0CE682DB-9991-4844-B1BF-019B4BF34C45}" destId="{51511849-E613-5C45-BABD-5E95877A81EF}" srcOrd="0" destOrd="1" presId="urn:microsoft.com/office/officeart/2008/layout/TitlePictureLineup"/>
    <dgm:cxn modelId="{03B7BEB3-5169-7546-951F-2433FC1E4244}" type="presOf" srcId="{A2B611C3-9619-F14E-88FB-24C6F0C0B0F2}" destId="{D291BD4C-D1BA-844E-B5F6-C1902F75645B}" srcOrd="0" destOrd="3" presId="urn:microsoft.com/office/officeart/2008/layout/TitlePictureLineup"/>
    <dgm:cxn modelId="{1CC6EFB3-9A13-4F43-BAEB-B9FAE4BC3591}" type="presOf" srcId="{76397F4B-312E-EC4A-AA99-9BDFD833DA2F}" destId="{51511849-E613-5C45-BABD-5E95877A81EF}" srcOrd="0" destOrd="3" presId="urn:microsoft.com/office/officeart/2008/layout/TitlePictureLineup"/>
    <dgm:cxn modelId="{A62695BD-31A2-D547-883D-5B073C1FEF77}" type="presOf" srcId="{8F4ABE20-47F6-674B-B8A3-DEF786877030}" destId="{D291BD4C-D1BA-844E-B5F6-C1902F75645B}" srcOrd="0" destOrd="1" presId="urn:microsoft.com/office/officeart/2008/layout/TitlePictureLineup"/>
    <dgm:cxn modelId="{6DD87BC5-1AC7-F749-8AB4-FCE5A9C345C9}" srcId="{34EE85DB-7775-044D-B42F-C78DD15BD40F}" destId="{51130EED-29FA-0742-926E-6840CE458719}" srcOrd="2" destOrd="0" parTransId="{8E0A1BAE-8925-894A-98DE-D8DC44AB8A03}" sibTransId="{56DFEE36-4165-0845-8597-ABE8FD7A5299}"/>
    <dgm:cxn modelId="{F9ECE8C9-2EF6-E344-B2E0-4AFAFA9425C8}" type="presOf" srcId="{42E301F7-979E-8442-B24C-7996D3F7FBED}" destId="{D1DD6C65-727A-B24E-9C45-85C0DE87FF7C}" srcOrd="0" destOrd="0" presId="urn:microsoft.com/office/officeart/2008/layout/TitlePictureLineup"/>
    <dgm:cxn modelId="{197D8BD0-D3A2-3046-82EA-2069E603E1B8}" type="presOf" srcId="{53D3DE0C-631A-1C4D-B095-5CB7E793DC81}" destId="{D291BD4C-D1BA-844E-B5F6-C1902F75645B}" srcOrd="0" destOrd="0" presId="urn:microsoft.com/office/officeart/2008/layout/TitlePictureLineup"/>
    <dgm:cxn modelId="{F7671AD4-42C2-3841-9E26-E315608A2B10}" srcId="{E2DBF8DC-E2AB-064F-85DE-9C28245AA1CA}" destId="{42E301F7-979E-8442-B24C-7996D3F7FBED}" srcOrd="2" destOrd="0" parTransId="{E90520E7-A85E-A94C-A3AC-FDE6C43BE4AE}" sibTransId="{92784384-7A8A-1349-831D-B07D98E54CEE}"/>
    <dgm:cxn modelId="{6B47EFE5-5A8D-4447-8AF9-EE7047FE5493}" srcId="{55D31FD6-364F-D340-9D82-5E7E008C4D0A}" destId="{F5A443CB-C9F5-4B4B-B04B-18817F4A2C14}" srcOrd="1" destOrd="0" parTransId="{66F8F39D-A3F7-7648-8C63-A1B978BFD66B}" sibTransId="{FF3CBD04-80CD-3F48-BEF6-1971883DD93D}"/>
    <dgm:cxn modelId="{5BEBC5F0-23B9-9849-8E74-A6D9567C6D54}" srcId="{34EE85DB-7775-044D-B42F-C78DD15BD40F}" destId="{A2B611C3-9619-F14E-88FB-24C6F0C0B0F2}" srcOrd="3" destOrd="0" parTransId="{49DA6946-24D1-F24D-A5B3-65577547AF5A}" sibTransId="{5C4F6D7F-2232-BB41-86ED-90F4BE2ED35D}"/>
    <dgm:cxn modelId="{F7C626F3-9E99-EF49-9D43-6AD61B7FF692}" type="presOf" srcId="{855AAA69-0055-A345-980E-4F82783986D2}" destId="{04B753C1-E68D-9D4F-AA05-FFC67DBB9AA9}" srcOrd="0" destOrd="0" presId="urn:microsoft.com/office/officeart/2008/layout/TitlePictureLineup"/>
    <dgm:cxn modelId="{23E6D3F7-72FB-4448-9434-37F4329EE603}" srcId="{34EE85DB-7775-044D-B42F-C78DD15BD40F}" destId="{53D3DE0C-631A-1C4D-B095-5CB7E793DC81}" srcOrd="0" destOrd="0" parTransId="{20A851F6-206C-4D4E-8A9D-2FF4193309DF}" sibTransId="{C3D544A6-F1DF-904D-A4A5-22FD9DB5D420}"/>
    <dgm:cxn modelId="{94BD9FED-24DC-994C-849D-25B8382555AF}" type="presParOf" srcId="{B968A639-BB4D-0947-92EF-3BA1314D8953}" destId="{58F08E95-ABE6-104B-A89C-5B8C16281D43}" srcOrd="0" destOrd="0" presId="urn:microsoft.com/office/officeart/2008/layout/TitlePictureLineup"/>
    <dgm:cxn modelId="{9AEF218F-30B7-9C4F-8499-67E2D64AD77A}" type="presParOf" srcId="{58F08E95-ABE6-104B-A89C-5B8C16281D43}" destId="{A6A9BDA8-ACBF-EB41-B4D3-4C61E2E47661}" srcOrd="0" destOrd="0" presId="urn:microsoft.com/office/officeart/2008/layout/TitlePictureLineup"/>
    <dgm:cxn modelId="{EC1C47AB-C386-C34D-9026-E2D393E4F39E}" type="presParOf" srcId="{58F08E95-ABE6-104B-A89C-5B8C16281D43}" destId="{7E13C925-8D23-A845-B9BE-5439473480EB}" srcOrd="1" destOrd="0" presId="urn:microsoft.com/office/officeart/2008/layout/TitlePictureLineup"/>
    <dgm:cxn modelId="{50AC740D-8DBD-5B46-8792-AF40DEF5270B}" type="presParOf" srcId="{58F08E95-ABE6-104B-A89C-5B8C16281D43}" destId="{04B753C1-E68D-9D4F-AA05-FFC67DBB9AA9}" srcOrd="2" destOrd="0" presId="urn:microsoft.com/office/officeart/2008/layout/TitlePictureLineup"/>
    <dgm:cxn modelId="{BF81F067-08E4-3046-AD91-312F25724AEF}" type="presParOf" srcId="{58F08E95-ABE6-104B-A89C-5B8C16281D43}" destId="{CF4D4946-7328-B845-991C-8282A3D6575A}" srcOrd="3" destOrd="0" presId="urn:microsoft.com/office/officeart/2008/layout/TitlePictureLineup"/>
    <dgm:cxn modelId="{D97EB0D2-2689-864D-9E28-DE4B753587A0}" type="presParOf" srcId="{B968A639-BB4D-0947-92EF-3BA1314D8953}" destId="{7DEF9DB2-62BB-C94E-A7D0-17F396C458ED}" srcOrd="1" destOrd="0" presId="urn:microsoft.com/office/officeart/2008/layout/TitlePictureLineup"/>
    <dgm:cxn modelId="{8B332A4B-BCBC-304A-B6AE-A319204993EF}" type="presParOf" srcId="{B968A639-BB4D-0947-92EF-3BA1314D8953}" destId="{5292D3F3-FA53-0249-B6FD-44951B630036}" srcOrd="2" destOrd="0" presId="urn:microsoft.com/office/officeart/2008/layout/TitlePictureLineup"/>
    <dgm:cxn modelId="{7A695EE2-BCA1-A04A-9698-BC7D539A7F82}" type="presParOf" srcId="{5292D3F3-FA53-0249-B6FD-44951B630036}" destId="{BF8F96E3-D087-DA48-8FEB-0E97D5BC7B50}" srcOrd="0" destOrd="0" presId="urn:microsoft.com/office/officeart/2008/layout/TitlePictureLineup"/>
    <dgm:cxn modelId="{E7F9D116-325B-8E4B-99A3-EE787D717054}" type="presParOf" srcId="{5292D3F3-FA53-0249-B6FD-44951B630036}" destId="{0189107F-BC8E-A649-A631-BB00F335E4DA}" srcOrd="1" destOrd="0" presId="urn:microsoft.com/office/officeart/2008/layout/TitlePictureLineup"/>
    <dgm:cxn modelId="{33FF2623-8959-0F4A-BFFE-6268C0B53032}" type="presParOf" srcId="{5292D3F3-FA53-0249-B6FD-44951B630036}" destId="{D291BD4C-D1BA-844E-B5F6-C1902F75645B}" srcOrd="2" destOrd="0" presId="urn:microsoft.com/office/officeart/2008/layout/TitlePictureLineup"/>
    <dgm:cxn modelId="{9D1AD559-AF33-1744-922C-AA12EEB5B761}" type="presParOf" srcId="{5292D3F3-FA53-0249-B6FD-44951B630036}" destId="{50749501-198C-9745-A4FF-C3A0BC0184FE}" srcOrd="3" destOrd="0" presId="urn:microsoft.com/office/officeart/2008/layout/TitlePictureLineup"/>
    <dgm:cxn modelId="{3E95B217-2E75-C443-AE49-BFCDB01B4D54}" type="presParOf" srcId="{B968A639-BB4D-0947-92EF-3BA1314D8953}" destId="{7FFC355B-62C2-1B43-AAF6-011C28EC7198}" srcOrd="3" destOrd="0" presId="urn:microsoft.com/office/officeart/2008/layout/TitlePictureLineup"/>
    <dgm:cxn modelId="{B5A586D9-1A2B-894C-AAF4-E6268226AC69}" type="presParOf" srcId="{B968A639-BB4D-0947-92EF-3BA1314D8953}" destId="{7FCA293E-18B4-7344-87A9-8B4F38E1EA88}" srcOrd="4" destOrd="0" presId="urn:microsoft.com/office/officeart/2008/layout/TitlePictureLineup"/>
    <dgm:cxn modelId="{65F206B6-03D1-9548-9E01-5C6C8AFD1125}" type="presParOf" srcId="{7FCA293E-18B4-7344-87A9-8B4F38E1EA88}" destId="{F613BA88-0048-4A4E-893B-2F50FC92B61D}" srcOrd="0" destOrd="0" presId="urn:microsoft.com/office/officeart/2008/layout/TitlePictureLineup"/>
    <dgm:cxn modelId="{38799D9D-C158-8841-BB8E-9E7064B0C176}" type="presParOf" srcId="{7FCA293E-18B4-7344-87A9-8B4F38E1EA88}" destId="{8ACDB233-2A1D-E944-9EC4-1E92EA7C1897}" srcOrd="1" destOrd="0" presId="urn:microsoft.com/office/officeart/2008/layout/TitlePictureLineup"/>
    <dgm:cxn modelId="{93D6C3D4-DD46-B644-914E-947403F649AF}" type="presParOf" srcId="{7FCA293E-18B4-7344-87A9-8B4F38E1EA88}" destId="{51511849-E613-5C45-BABD-5E95877A81EF}" srcOrd="2" destOrd="0" presId="urn:microsoft.com/office/officeart/2008/layout/TitlePictureLineup"/>
    <dgm:cxn modelId="{96BC1AF2-3046-E843-B112-627E95BC7594}" type="presParOf" srcId="{7FCA293E-18B4-7344-87A9-8B4F38E1EA88}" destId="{D1DD6C65-727A-B24E-9C45-85C0DE87FF7C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622C41-7FC6-4C4E-BF4E-8F19041A2E19}">
      <dsp:nvSpPr>
        <dsp:cNvPr id="0" name=""/>
        <dsp:cNvSpPr/>
      </dsp:nvSpPr>
      <dsp:spPr>
        <a:xfrm>
          <a:off x="522826" y="0"/>
          <a:ext cx="4102063" cy="2826321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E8D19A-ABE6-A946-9A12-29EAF27C9EC6}">
      <dsp:nvSpPr>
        <dsp:cNvPr id="0" name=""/>
        <dsp:cNvSpPr/>
      </dsp:nvSpPr>
      <dsp:spPr>
        <a:xfrm>
          <a:off x="539768" y="2827897"/>
          <a:ext cx="4102063" cy="1521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1592" tIns="291592" rIns="291592" bIns="0" numCol="1" spcCol="1270" anchor="t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Growing and harvesting crops </a:t>
          </a:r>
        </a:p>
      </dsp:txBody>
      <dsp:txXfrm>
        <a:off x="539768" y="2827897"/>
        <a:ext cx="4102063" cy="15218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5F89CD-CE20-3545-AFE9-9707A7EE6E79}">
      <dsp:nvSpPr>
        <dsp:cNvPr id="0" name=""/>
        <dsp:cNvSpPr/>
      </dsp:nvSpPr>
      <dsp:spPr>
        <a:xfrm>
          <a:off x="539768" y="1575"/>
          <a:ext cx="4102063" cy="2826321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B5FF21F-1B9C-0746-8999-421BD04CD43C}">
      <dsp:nvSpPr>
        <dsp:cNvPr id="0" name=""/>
        <dsp:cNvSpPr/>
      </dsp:nvSpPr>
      <dsp:spPr>
        <a:xfrm>
          <a:off x="539768" y="2827897"/>
          <a:ext cx="4102063" cy="1521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5816" tIns="305816" rIns="305816" bIns="0" numCol="1" spcCol="1270" anchor="t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Raising animals or livestock</a:t>
          </a:r>
        </a:p>
      </dsp:txBody>
      <dsp:txXfrm>
        <a:off x="539768" y="2827897"/>
        <a:ext cx="4102063" cy="15218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A9BDA8-ACBF-EB41-B4D3-4C61E2E47661}">
      <dsp:nvSpPr>
        <dsp:cNvPr id="0" name=""/>
        <dsp:cNvSpPr/>
      </dsp:nvSpPr>
      <dsp:spPr>
        <a:xfrm>
          <a:off x="1719399" y="521732"/>
          <a:ext cx="0" cy="4695589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E13C925-8D23-A845-B9BE-5439473480EB}">
      <dsp:nvSpPr>
        <dsp:cNvPr id="0" name=""/>
        <dsp:cNvSpPr/>
      </dsp:nvSpPr>
      <dsp:spPr>
        <a:xfrm>
          <a:off x="1849832" y="678251"/>
          <a:ext cx="2469619" cy="211301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4B753C1-E68D-9D4F-AA05-FFC67DBB9AA9}">
      <dsp:nvSpPr>
        <dsp:cNvPr id="0" name=""/>
        <dsp:cNvSpPr/>
      </dsp:nvSpPr>
      <dsp:spPr>
        <a:xfrm>
          <a:off x="1849832" y="2791267"/>
          <a:ext cx="2469619" cy="2426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740" tIns="78740" rIns="78740" bIns="787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Soil pH: </a:t>
          </a:r>
          <a:r>
            <a:rPr lang="en-US" sz="2400" kern="1200" dirty="0"/>
            <a:t>3.5-4.4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Sun: </a:t>
          </a:r>
          <a:r>
            <a:rPr lang="en-US" sz="2400" kern="1200" dirty="0"/>
            <a:t>Full sun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Temperature: </a:t>
          </a:r>
          <a:r>
            <a:rPr lang="en-US" sz="2400" kern="1200" dirty="0"/>
            <a:t>35-55°F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Habitat: </a:t>
          </a:r>
          <a:r>
            <a:rPr lang="en-US" sz="2400" kern="1200" dirty="0"/>
            <a:t>Temperate</a:t>
          </a:r>
        </a:p>
      </dsp:txBody>
      <dsp:txXfrm>
        <a:off x="1849832" y="2791267"/>
        <a:ext cx="2469619" cy="2426054"/>
      </dsp:txXfrm>
    </dsp:sp>
    <dsp:sp modelId="{CF4D4946-7328-B845-991C-8282A3D6575A}">
      <dsp:nvSpPr>
        <dsp:cNvPr id="0" name=""/>
        <dsp:cNvSpPr/>
      </dsp:nvSpPr>
      <dsp:spPr>
        <a:xfrm>
          <a:off x="1719399" y="0"/>
          <a:ext cx="2608661" cy="52173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Blueberries</a:t>
          </a:r>
        </a:p>
      </dsp:txBody>
      <dsp:txXfrm>
        <a:off x="1719399" y="0"/>
        <a:ext cx="2608661" cy="521732"/>
      </dsp:txXfrm>
    </dsp:sp>
    <dsp:sp modelId="{BF8F96E3-D087-DA48-8FEB-0E97D5BC7B50}">
      <dsp:nvSpPr>
        <dsp:cNvPr id="0" name=""/>
        <dsp:cNvSpPr/>
      </dsp:nvSpPr>
      <dsp:spPr>
        <a:xfrm>
          <a:off x="4953882" y="521732"/>
          <a:ext cx="0" cy="4695589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189107F-BC8E-A649-A631-BB00F335E4DA}">
      <dsp:nvSpPr>
        <dsp:cNvPr id="0" name=""/>
        <dsp:cNvSpPr/>
      </dsp:nvSpPr>
      <dsp:spPr>
        <a:xfrm>
          <a:off x="5084315" y="678251"/>
          <a:ext cx="2469619" cy="211301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291BD4C-D1BA-844E-B5F6-C1902F75645B}">
      <dsp:nvSpPr>
        <dsp:cNvPr id="0" name=""/>
        <dsp:cNvSpPr/>
      </dsp:nvSpPr>
      <dsp:spPr>
        <a:xfrm>
          <a:off x="5084315" y="2791267"/>
          <a:ext cx="2469619" cy="2426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740" tIns="78740" rIns="78740" bIns="787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Soil pH: </a:t>
          </a:r>
          <a:r>
            <a:rPr lang="en-US" sz="2400" kern="1200" dirty="0"/>
            <a:t>5.5-6.5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Sun: </a:t>
          </a:r>
          <a:r>
            <a:rPr lang="en-US" sz="2400" kern="1200" dirty="0"/>
            <a:t>Full sun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Temperature: </a:t>
          </a:r>
          <a:r>
            <a:rPr lang="en-US" sz="2400" kern="1200" dirty="0"/>
            <a:t>70-90°F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Habitat: </a:t>
          </a:r>
          <a:r>
            <a:rPr lang="en-US" sz="2400" kern="1200" dirty="0"/>
            <a:t>Tropical</a:t>
          </a:r>
        </a:p>
      </dsp:txBody>
      <dsp:txXfrm>
        <a:off x="5084315" y="2791267"/>
        <a:ext cx="2469619" cy="2426054"/>
      </dsp:txXfrm>
    </dsp:sp>
    <dsp:sp modelId="{50749501-198C-9745-A4FF-C3A0BC0184FE}">
      <dsp:nvSpPr>
        <dsp:cNvPr id="0" name=""/>
        <dsp:cNvSpPr/>
      </dsp:nvSpPr>
      <dsp:spPr>
        <a:xfrm>
          <a:off x="4953882" y="0"/>
          <a:ext cx="2608661" cy="521732"/>
        </a:xfrm>
        <a:prstGeom prst="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Papaya</a:t>
          </a:r>
        </a:p>
      </dsp:txBody>
      <dsp:txXfrm>
        <a:off x="4953882" y="0"/>
        <a:ext cx="2608661" cy="521732"/>
      </dsp:txXfrm>
    </dsp:sp>
    <dsp:sp modelId="{F613BA88-0048-4A4E-893B-2F50FC92B61D}">
      <dsp:nvSpPr>
        <dsp:cNvPr id="0" name=""/>
        <dsp:cNvSpPr/>
      </dsp:nvSpPr>
      <dsp:spPr>
        <a:xfrm>
          <a:off x="8188364" y="521732"/>
          <a:ext cx="0" cy="4695589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ACDB233-2A1D-E944-9EC4-1E92EA7C1897}">
      <dsp:nvSpPr>
        <dsp:cNvPr id="0" name=""/>
        <dsp:cNvSpPr/>
      </dsp:nvSpPr>
      <dsp:spPr>
        <a:xfrm>
          <a:off x="8318797" y="678251"/>
          <a:ext cx="2469619" cy="211301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1511849-E613-5C45-BABD-5E95877A81EF}">
      <dsp:nvSpPr>
        <dsp:cNvPr id="0" name=""/>
        <dsp:cNvSpPr/>
      </dsp:nvSpPr>
      <dsp:spPr>
        <a:xfrm>
          <a:off x="8318797" y="2791267"/>
          <a:ext cx="2469619" cy="2426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740" tIns="78740" rIns="78740" bIns="787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Soil pH: </a:t>
          </a:r>
          <a:r>
            <a:rPr lang="en-US" sz="2400" kern="1200" dirty="0"/>
            <a:t>6.0-8.5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/>
            <a:t>Sun: </a:t>
          </a:r>
          <a:r>
            <a:rPr lang="en-US" sz="2400" kern="1200"/>
            <a:t>Full sun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Temperature: </a:t>
          </a:r>
          <a:r>
            <a:rPr lang="en-US" sz="2400" kern="1200" dirty="0"/>
            <a:t>90-100°F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Habitat: </a:t>
          </a:r>
          <a:r>
            <a:rPr lang="en-US" sz="2400" kern="1200" dirty="0"/>
            <a:t>Desert</a:t>
          </a:r>
        </a:p>
      </dsp:txBody>
      <dsp:txXfrm>
        <a:off x="8318797" y="2791267"/>
        <a:ext cx="2469619" cy="2426054"/>
      </dsp:txXfrm>
    </dsp:sp>
    <dsp:sp modelId="{D1DD6C65-727A-B24E-9C45-85C0DE87FF7C}">
      <dsp:nvSpPr>
        <dsp:cNvPr id="0" name=""/>
        <dsp:cNvSpPr/>
      </dsp:nvSpPr>
      <dsp:spPr>
        <a:xfrm>
          <a:off x="8188364" y="0"/>
          <a:ext cx="2608661" cy="521732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Guayule</a:t>
          </a:r>
        </a:p>
      </dsp:txBody>
      <dsp:txXfrm>
        <a:off x="8188364" y="0"/>
        <a:ext cx="2608661" cy="5217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A4AACD2-9C50-7946-8EF9-1702D328171B}" type="datetimeFigureOut">
              <a:rPr lang="en-US" smtClean="0"/>
              <a:t>12/21/2019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EF01D08-6B0E-FD41-9646-2087B94D7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06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1D08-6B0E-FD41-9646-2087B94D7E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224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Lettuce is grown in Yuma, AZ (PHOTO)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1D08-6B0E-FD41-9646-2087B94D7E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48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01D08-6B0E-FD41-9646-2087B94D7E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64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(PAPAYA AND COTTON)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01D08-6B0E-FD41-9646-2087B94D7E6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99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Water not</a:t>
            </a:r>
            <a:r>
              <a:rPr lang="en-US" baseline="0" dirty="0"/>
              <a:t> very abundant, full sun, basic </a:t>
            </a:r>
            <a:r>
              <a:rPr lang="en-US" baseline="0" dirty="0" err="1"/>
              <a:t>ph</a:t>
            </a:r>
            <a:r>
              <a:rPr lang="en-US" baseline="0" dirty="0"/>
              <a:t>  around 7-8.5, </a:t>
            </a:r>
            <a:r>
              <a:rPr lang="en-US" dirty="0"/>
              <a:t>Dry</a:t>
            </a:r>
            <a:r>
              <a:rPr lang="en-US" baseline="0" dirty="0"/>
              <a:t> climate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1D08-6B0E-FD41-9646-2087B94D7E6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454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1D08-6B0E-FD41-9646-2087B94D7E6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686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1D08-6B0E-FD41-9646-2087B94D7E6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034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1D08-6B0E-FD41-9646-2087B94D7E6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10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382A5-437A-4749-A082-16550DF62F5E}" type="datetime1">
              <a:rPr lang="en-US" smtClean="0"/>
              <a:t>12/21/2019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33AD-2F59-7549-9BE0-B4F973F16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CBA4A-2D53-6944-82F7-E35DF2837879}" type="datetime1">
              <a:rPr lang="en-US" smtClean="0"/>
              <a:t>12/21/2019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33AD-2F59-7549-9BE0-B4F973F16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BA721-AA2B-EA40-8945-8F0346750F06}" type="datetime1">
              <a:rPr lang="en-US" smtClean="0"/>
              <a:t>12/21/2019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33AD-2F59-7549-9BE0-B4F973F16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8E70B-F13B-6949-A1A7-7C095A09D197}" type="datetime1">
              <a:rPr lang="en-US" smtClean="0"/>
              <a:t>12/21/2019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33AD-2F59-7549-9BE0-B4F973F16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EAC0C-8F62-294D-B3FB-600028075B77}" type="datetime1">
              <a:rPr lang="en-US" smtClean="0"/>
              <a:t>12/21/2019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33AD-2F59-7549-9BE0-B4F973F16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11D5C-C963-8F45-914A-7446959A3005}" type="datetime1">
              <a:rPr lang="en-US" smtClean="0"/>
              <a:t>12/21/2019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33AD-2F59-7549-9BE0-B4F973F16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FD34-A1B5-434B-A932-C6C5FB63BC0D}" type="datetime1">
              <a:rPr lang="en-US" smtClean="0"/>
              <a:t>12/21/2019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33AD-2F59-7549-9BE0-B4F973F16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2ECC1-E3BA-D14C-8EE6-CDF286A5FF46}" type="datetime1">
              <a:rPr lang="en-US" smtClean="0"/>
              <a:t>12/21/2019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33AD-2F59-7549-9BE0-B4F973F16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B0895-64D5-4244-92E1-339363D2E661}" type="datetime1">
              <a:rPr lang="en-US" smtClean="0"/>
              <a:t>12/21/2019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33AD-2F59-7549-9BE0-B4F973F16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C3F23-8F8B-1347-86B4-5521CE02F91E}" type="datetime1">
              <a:rPr lang="en-US" smtClean="0"/>
              <a:t>12/21/2019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33AD-2F59-7549-9BE0-B4F973F16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A9FD6-F7CD-204C-AF85-722DF1908AB6}" type="datetime1">
              <a:rPr lang="en-US" smtClean="0"/>
              <a:t>12/21/2019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33AD-2F59-7549-9BE0-B4F973F16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5142A-B58A-1143-82B7-D999A67792AE}" type="datetime1">
              <a:rPr lang="en-US" smtClean="0"/>
              <a:t>12/21/2019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B33AD-2F59-7549-9BE0-B4F973F16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080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cronkitenews.azpbs.org/2018/02/09/arizona-farmers-look-for-ways-to-save-water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watch?v=jwEgHpInBR4" TargetMode="Externa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azfb.org/Article/New-Arizona-Agriculture-Studies-Show-Move-to-HigherValue-Crops-While-Also-Conserving-Water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81E85-4A5A-4DDB-AC30-CEFC4F2C3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1800" b="1" dirty="0"/>
              <a:t>University of Arizona</a:t>
            </a:r>
            <a:br>
              <a:rPr lang="en-US" b="1" dirty="0"/>
            </a:br>
            <a:r>
              <a:rPr lang="en-US" sz="3200" b="1" i="1" dirty="0"/>
              <a:t>Agriculture in Arid Regions: An Introduction</a:t>
            </a:r>
          </a:p>
        </p:txBody>
      </p:sp>
      <p:pic>
        <p:nvPicPr>
          <p:cNvPr id="6" name="Content Placeholder 5" descr="A picture containing drawing, game&#10;&#10;Description automatically generated">
            <a:extLst>
              <a:ext uri="{FF2B5EF4-FFF2-40B4-BE49-F238E27FC236}">
                <a16:creationId xmlns:a16="http://schemas.microsoft.com/office/drawing/2014/main" id="{C58EE8D7-588B-4FD5-965C-7015E89800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5986" y="1825625"/>
            <a:ext cx="7360028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3D4F33-5C31-4122-8D08-0665D6ACE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33AD-2F59-7549-9BE0-B4F973F162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294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0160F-D75D-4DDA-B733-19A8341A5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 and Share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D0A05-6143-4285-A011-78B989D553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Individual Crop Layout Analysis</a:t>
            </a:r>
          </a:p>
          <a:p>
            <a:pPr lvl="1"/>
            <a:r>
              <a:rPr lang="en-US" dirty="0"/>
              <a:t>How do your 2 farms layouts differ? </a:t>
            </a:r>
          </a:p>
          <a:p>
            <a:pPr lvl="1"/>
            <a:r>
              <a:rPr lang="en-US" dirty="0"/>
              <a:t>What is the profit from round 1? Total</a:t>
            </a:r>
          </a:p>
          <a:p>
            <a:pPr lvl="1"/>
            <a:r>
              <a:rPr lang="en-US" dirty="0"/>
              <a:t>What crops did you grow? Why?</a:t>
            </a:r>
          </a:p>
          <a:p>
            <a:pPr lvl="1"/>
            <a:r>
              <a:rPr lang="en-US" dirty="0"/>
              <a:t>What was your water use score in round 2?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Compare your results with your neighbors</a:t>
            </a:r>
          </a:p>
          <a:p>
            <a:pPr lvl="1"/>
            <a:r>
              <a:rPr lang="en-US" dirty="0"/>
              <a:t>What patterns do you notice?</a:t>
            </a:r>
          </a:p>
          <a:p>
            <a:pPr lvl="1"/>
            <a:r>
              <a:rPr lang="en-US" dirty="0"/>
              <a:t>What crops are high water use</a:t>
            </a:r>
          </a:p>
          <a:p>
            <a:pPr lvl="1"/>
            <a:r>
              <a:rPr lang="en-US" dirty="0"/>
              <a:t>What crops create high profits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EF0DCF-4310-4F15-A4CD-CB6EE8F24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33AD-2F59-7549-9BE0-B4F973F16217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 descr="A picture containing drawing, game&#10;&#10;Description automatically generated">
            <a:extLst>
              <a:ext uri="{FF2B5EF4-FFF2-40B4-BE49-F238E27FC236}">
                <a16:creationId xmlns:a16="http://schemas.microsoft.com/office/drawing/2014/main" id="{8C934790-B54A-4909-A84B-16F36A43BF4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975579" y="10"/>
            <a:ext cx="1175324" cy="69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11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53C1-C17D-4866-AEE5-D006CD739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use and farming in Arizona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D6B0D-070D-490E-B573-683213F55D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546600" cy="46672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Arizona farmers, pressured by drought and urban growth, look for ways to save water.</a:t>
            </a:r>
          </a:p>
          <a:p>
            <a:pPr marL="0" indent="0">
              <a:buNone/>
            </a:pPr>
            <a:r>
              <a:rPr lang="en-US" sz="1800" u="sng" dirty="0">
                <a:hlinkClick r:id="rId2"/>
              </a:rPr>
              <a:t>https://cronkitenews.azpbs.org/2018/02/09/arizona-farmers-look-for-ways-to-save-water/</a:t>
            </a:r>
            <a:endParaRPr lang="en-US" sz="1800" dirty="0"/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Discussion Questions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D03F18-D494-4425-870A-F7AE871EE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33AD-2F59-7549-9BE0-B4F973F16217}" type="slidenum">
              <a:rPr lang="en-US" smtClean="0"/>
              <a:t>11</a:t>
            </a:fld>
            <a:endParaRPr lang="en-US"/>
          </a:p>
        </p:txBody>
      </p:sp>
      <p:pic>
        <p:nvPicPr>
          <p:cNvPr id="2052" name="Picture 4" descr="Image result for water use in Arizona&quot;">
            <a:extLst>
              <a:ext uri="{FF2B5EF4-FFF2-40B4-BE49-F238E27FC236}">
                <a16:creationId xmlns:a16="http://schemas.microsoft.com/office/drawing/2014/main" id="{F6D70F9B-DCC1-4BDC-867E-0BF921ACF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1289863"/>
            <a:ext cx="6359947" cy="375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A1BEB95-1AF1-47F6-AFD8-1E597917B342}"/>
              </a:ext>
            </a:extLst>
          </p:cNvPr>
          <p:cNvSpPr/>
          <p:nvPr/>
        </p:nvSpPr>
        <p:spPr>
          <a:xfrm>
            <a:off x="6680202" y="4706004"/>
            <a:ext cx="44195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>
                <a:solidFill>
                  <a:srgbClr val="F1F3F4"/>
                </a:solidFill>
                <a:latin typeface="Roboto"/>
              </a:rPr>
            </a:br>
            <a:r>
              <a:rPr lang="en-US" b="1" dirty="0">
                <a:latin typeface="Roboto"/>
              </a:rPr>
              <a:t>Water Use In Arizona </a:t>
            </a:r>
          </a:p>
          <a:p>
            <a:r>
              <a:rPr lang="en-US" dirty="0"/>
              <a:t>Source: Arizona Department of Water Resources</a:t>
            </a:r>
            <a:br>
              <a:rPr lang="en-US" dirty="0"/>
            </a:br>
            <a:r>
              <a:rPr lang="en-US" dirty="0"/>
              <a:t>(http://www.azwater.gov)</a:t>
            </a:r>
            <a:endParaRPr lang="en-US" b="0" i="0" dirty="0">
              <a:effectLst/>
              <a:latin typeface="Robot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19D89B-AC8B-4393-B7CD-0D84423A2A74}"/>
              </a:ext>
            </a:extLst>
          </p:cNvPr>
          <p:cNvSpPr txBox="1"/>
          <p:nvPr/>
        </p:nvSpPr>
        <p:spPr>
          <a:xfrm>
            <a:off x="855873" y="4443984"/>
            <a:ext cx="5105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information does the pie chart provide to you?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surprises you?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might this mean if water supplies decrease? </a:t>
            </a:r>
          </a:p>
        </p:txBody>
      </p:sp>
      <p:pic>
        <p:nvPicPr>
          <p:cNvPr id="9" name="Picture 8" descr="A picture containing drawing, game&#10;&#10;Description automatically generated">
            <a:extLst>
              <a:ext uri="{FF2B5EF4-FFF2-40B4-BE49-F238E27FC236}">
                <a16:creationId xmlns:a16="http://schemas.microsoft.com/office/drawing/2014/main" id="{E7DC9600-221D-402F-8066-3D40C695F12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975579" y="10"/>
            <a:ext cx="1175324" cy="69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02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grow any type of plant anywhere?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551214"/>
            <a:ext cx="10515600" cy="1632253"/>
          </a:xfrm>
        </p:spPr>
        <p:txBody>
          <a:bodyPr/>
          <a:lstStyle/>
          <a:p>
            <a:r>
              <a:rPr lang="en-US" dirty="0"/>
              <a:t>No.</a:t>
            </a:r>
          </a:p>
          <a:p>
            <a:r>
              <a:rPr lang="en-US" dirty="0">
                <a:solidFill>
                  <a:srgbClr val="FF0000"/>
                </a:solidFill>
              </a:rPr>
              <a:t>Different plants need different growing conditions.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33AD-2F59-7549-9BE0-B4F973F16217}" type="slidenum">
              <a:rPr lang="en-US" smtClean="0"/>
              <a:t>12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37537">
            <a:off x="1040140" y="3174624"/>
            <a:ext cx="4707777" cy="3125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r="14036"/>
          <a:stretch/>
        </p:blipFill>
        <p:spPr>
          <a:xfrm rot="326636">
            <a:off x="5817654" y="3151845"/>
            <a:ext cx="4707777" cy="3125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picture containing drawing, game&#10;&#10;Description automatically generated">
            <a:extLst>
              <a:ext uri="{FF2B5EF4-FFF2-40B4-BE49-F238E27FC236}">
                <a16:creationId xmlns:a16="http://schemas.microsoft.com/office/drawing/2014/main" id="{CBE34B63-D4E5-4AEF-8C99-D4A18C1AA2A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975579" y="10"/>
            <a:ext cx="1175324" cy="69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1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Growing conditions in the Sonoran Desert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33AD-2F59-7549-9BE0-B4F973F16217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3605" r="14034"/>
          <a:stretch/>
        </p:blipFill>
        <p:spPr>
          <a:xfrm rot="635312">
            <a:off x="8732905" y="2319124"/>
            <a:ext cx="3138794" cy="2174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84756">
            <a:off x="164615" y="2391106"/>
            <a:ext cx="3223167" cy="2030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68029">
            <a:off x="2931898" y="2547717"/>
            <a:ext cx="3278894" cy="2085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08639">
            <a:off x="5714803" y="2570410"/>
            <a:ext cx="3106997" cy="2107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510041" y="4660858"/>
            <a:ext cx="186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Abiotic factor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88558" y="4888241"/>
            <a:ext cx="186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Abiotic factor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92899" y="4926469"/>
            <a:ext cx="186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Abiotic factor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208550" y="4752222"/>
            <a:ext cx="186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Abiotic factor</a:t>
            </a:r>
          </a:p>
        </p:txBody>
      </p:sp>
      <p:pic>
        <p:nvPicPr>
          <p:cNvPr id="13" name="Picture 12" descr="A picture containing drawing, game&#10;&#10;Description automatically generated">
            <a:extLst>
              <a:ext uri="{FF2B5EF4-FFF2-40B4-BE49-F238E27FC236}">
                <a16:creationId xmlns:a16="http://schemas.microsoft.com/office/drawing/2014/main" id="{1C63E205-90BF-4789-B005-75286985EB9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975579" y="10"/>
            <a:ext cx="1175324" cy="69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9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AAE45-3632-43BF-A033-1F67C5211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Ideas About Agriculture in Arizona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034D9-AC67-4134-8B01-4DFB2EF881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10412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Think about the farms you developed in Activity 1</a:t>
            </a:r>
            <a:br>
              <a:rPr lang="en-US" dirty="0"/>
            </a:br>
            <a:endParaRPr lang="en-US" dirty="0"/>
          </a:p>
          <a:p>
            <a:pPr marL="741363" indent="-457200"/>
            <a:r>
              <a:rPr lang="en-US" dirty="0"/>
              <a:t>What ideas do you have to reduce water use by agriculture but to maintain or create a economy that keeps people employed in AZ?</a:t>
            </a:r>
          </a:p>
          <a:p>
            <a:pPr marL="741363" indent="-457200"/>
            <a:r>
              <a:rPr lang="en-US" dirty="0"/>
              <a:t>What are the qualities of crops/plants we might look for to start growing on our farms? </a:t>
            </a:r>
          </a:p>
          <a:p>
            <a:pPr marL="741363" indent="-457200"/>
            <a:r>
              <a:rPr lang="en-US" dirty="0"/>
              <a:t>What are some other considerations that could impact what you choose to plant?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45F157-98B4-48DE-9617-53D713834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33AD-2F59-7549-9BE0-B4F973F16217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 descr="A picture containing drawing, game&#10;&#10;Description automatically generated">
            <a:extLst>
              <a:ext uri="{FF2B5EF4-FFF2-40B4-BE49-F238E27FC236}">
                <a16:creationId xmlns:a16="http://schemas.microsoft.com/office/drawing/2014/main" id="{1D26AF26-FD06-4C82-8DFD-C1FEE959FB6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975579" y="10"/>
            <a:ext cx="1175324" cy="69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94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grow in the Sonoran Desert?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6275974"/>
              </p:ext>
            </p:extLst>
          </p:nvPr>
        </p:nvGraphicFramePr>
        <p:xfrm>
          <a:off x="-324425" y="1414858"/>
          <a:ext cx="12516425" cy="521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33AD-2F59-7549-9BE0-B4F973F16217}" type="slidenum">
              <a:rPr lang="en-US" smtClean="0"/>
              <a:t>15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531100" y="1325563"/>
            <a:ext cx="3352800" cy="53959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drawing, game&#10;&#10;Description automatically generated">
            <a:extLst>
              <a:ext uri="{FF2B5EF4-FFF2-40B4-BE49-F238E27FC236}">
                <a16:creationId xmlns:a16="http://schemas.microsoft.com/office/drawing/2014/main" id="{4801FFAE-2211-40F4-9AA5-0A4816C3BD8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975579" y="10"/>
            <a:ext cx="1175324" cy="69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13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F0568-6BF5-46FA-8E2E-5C8AFAB4A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Guayule?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7FF94-A5EF-4ACB-927A-433D19C9D0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9896856" cy="4351338"/>
          </a:xfrm>
        </p:spPr>
        <p:txBody>
          <a:bodyPr/>
          <a:lstStyle/>
          <a:p>
            <a:pPr marL="0" lvl="0" indent="0">
              <a:spcBef>
                <a:spcPts val="600"/>
              </a:spcBef>
              <a:buNone/>
            </a:pPr>
            <a:r>
              <a:rPr lang="en" dirty="0"/>
              <a:t>Watch a short video on Guayule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https://www.youtube.com/watch?v=jwEgHpInBR4</a:t>
            </a:r>
            <a:endParaRPr lang="en-US" dirty="0">
              <a:latin typeface="Times New Roman"/>
              <a:cs typeface="Times New Roman"/>
            </a:endParaRP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Discuss: Why might Guayule be a good crop to grow in Arizona?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A2C22B-B781-49DF-B9D6-81127D0A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33AD-2F59-7549-9BE0-B4F973F16217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 descr="A picture containing drawing, game&#10;&#10;Description automatically generated">
            <a:extLst>
              <a:ext uri="{FF2B5EF4-FFF2-40B4-BE49-F238E27FC236}">
                <a16:creationId xmlns:a16="http://schemas.microsoft.com/office/drawing/2014/main" id="{6E5DC070-9132-404F-B98F-AB643FC8AFD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975579" y="10"/>
            <a:ext cx="1175324" cy="69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06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AAE45-3632-43BF-A033-1F67C5211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your ideas?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034D9-AC67-4134-8B01-4DFB2EF881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10412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Think about the farms you designed.</a:t>
            </a:r>
            <a:br>
              <a:rPr lang="en-US" dirty="0"/>
            </a:br>
            <a:endParaRPr lang="en-US" dirty="0"/>
          </a:p>
          <a:p>
            <a:r>
              <a:rPr lang="en-US" dirty="0"/>
              <a:t>What ideas do you have to reduce agricultural water use?</a:t>
            </a:r>
          </a:p>
          <a:p>
            <a:endParaRPr lang="en-US" dirty="0"/>
          </a:p>
          <a:p>
            <a:r>
              <a:rPr lang="en-US" dirty="0"/>
              <a:t>What are the qualities or characteristics of crops/plants we might look for Arizona agriculture?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45F157-98B4-48DE-9617-53D713834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33AD-2F59-7549-9BE0-B4F973F16217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 descr="A picture containing drawing, game&#10;&#10;Description automatically generated">
            <a:extLst>
              <a:ext uri="{FF2B5EF4-FFF2-40B4-BE49-F238E27FC236}">
                <a16:creationId xmlns:a16="http://schemas.microsoft.com/office/drawing/2014/main" id="{D4C1C8FE-DBA1-4B52-9724-D44E44EB191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975579" y="10"/>
            <a:ext cx="1175324" cy="69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69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Questions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3892550" cy="47783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Speed and correctness count!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33AD-2F59-7549-9BE0-B4F973F16217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 descr="A picture containing drawing, game&#10;&#10;Description automatically generated">
            <a:extLst>
              <a:ext uri="{FF2B5EF4-FFF2-40B4-BE49-F238E27FC236}">
                <a16:creationId xmlns:a16="http://schemas.microsoft.com/office/drawing/2014/main" id="{2F624EE3-CA42-411C-BFB7-B7E2C240339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975579" y="10"/>
            <a:ext cx="1175324" cy="69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08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 1: </a:t>
            </a:r>
            <a:r>
              <a:rPr lang="en-US" dirty="0"/>
              <a:t>Name five crops that grown in Arizona.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Cotton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Corn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Soybeans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Sunflower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Melons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Guayule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Lettuce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33AD-2F59-7549-9BE0-B4F973F16217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4728762"/>
              </p:ext>
            </p:extLst>
          </p:nvPr>
        </p:nvGraphicFramePr>
        <p:xfrm>
          <a:off x="831850" y="5852160"/>
          <a:ext cx="8128001" cy="7416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Points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Picture 6" descr="A picture containing drawing, game&#10;&#10;Description automatically generated">
            <a:extLst>
              <a:ext uri="{FF2B5EF4-FFF2-40B4-BE49-F238E27FC236}">
                <a16:creationId xmlns:a16="http://schemas.microsoft.com/office/drawing/2014/main" id="{7DC207AF-59F9-463C-9B75-E86A4BD4197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975579" y="10"/>
            <a:ext cx="1175324" cy="69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98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257" y="4525347"/>
            <a:ext cx="6939722" cy="1737360"/>
          </a:xfrm>
        </p:spPr>
        <p:txBody>
          <a:bodyPr anchor="ctr">
            <a:normAutofit/>
          </a:bodyPr>
          <a:lstStyle/>
          <a:p>
            <a:pPr algn="r"/>
            <a:r>
              <a:rPr lang="en-US" sz="4400" dirty="0"/>
              <a:t>Agriculture in Arid Regions:  An Introduction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rgbClr val="445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rgbClr val="51B2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386" r="2235" b="-2"/>
          <a:stretch/>
        </p:blipFill>
        <p:spPr>
          <a:xfrm>
            <a:off x="6492113" y="10"/>
            <a:ext cx="5699887" cy="405923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drawing, game&#10;&#10;Description automatically generated">
            <a:extLst>
              <a:ext uri="{FF2B5EF4-FFF2-40B4-BE49-F238E27FC236}">
                <a16:creationId xmlns:a16="http://schemas.microsoft.com/office/drawing/2014/main" id="{0039B792-AC47-435A-B01B-BE3967602F7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975579" y="10"/>
            <a:ext cx="1175324" cy="69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75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3677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 2: </a:t>
            </a:r>
            <a:r>
              <a:rPr lang="en-US" dirty="0"/>
              <a:t>List 3 abiotic factors that affect the type of plants we can grow in the Sonoran Desert.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01899"/>
            <a:ext cx="10515600" cy="36750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Water</a:t>
            </a:r>
          </a:p>
          <a:p>
            <a:r>
              <a:rPr lang="en-US" dirty="0">
                <a:solidFill>
                  <a:srgbClr val="FF0000"/>
                </a:solidFill>
              </a:rPr>
              <a:t>Soil</a:t>
            </a:r>
          </a:p>
          <a:p>
            <a:r>
              <a:rPr lang="en-US" dirty="0">
                <a:solidFill>
                  <a:srgbClr val="FF0000"/>
                </a:solidFill>
              </a:rPr>
              <a:t>Climate</a:t>
            </a:r>
          </a:p>
          <a:p>
            <a:r>
              <a:rPr lang="en-US" dirty="0">
                <a:solidFill>
                  <a:srgbClr val="FF0000"/>
                </a:solidFill>
              </a:rPr>
              <a:t>Temperature</a:t>
            </a:r>
          </a:p>
          <a:p>
            <a:r>
              <a:rPr lang="en-US" dirty="0">
                <a:solidFill>
                  <a:srgbClr val="FF0000"/>
                </a:solidFill>
              </a:rPr>
              <a:t>Sunlight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33AD-2F59-7549-9BE0-B4F973F16217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831850" y="5852160"/>
          <a:ext cx="8128001" cy="7416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Points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Picture 5" descr="A picture containing drawing, game&#10;&#10;Description automatically generated">
            <a:extLst>
              <a:ext uri="{FF2B5EF4-FFF2-40B4-BE49-F238E27FC236}">
                <a16:creationId xmlns:a16="http://schemas.microsoft.com/office/drawing/2014/main" id="{C679BEC9-F1A7-42A7-8D12-35FA3AD3CA4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975579" y="10"/>
            <a:ext cx="1175324" cy="69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 3: </a:t>
            </a:r>
            <a:r>
              <a:rPr lang="en-US" dirty="0"/>
              <a:t>What is agriculture? (It includes 2 things)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Growing and harvesting crops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Raising animals or livestock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33AD-2F59-7549-9BE0-B4F973F16217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831850" y="5852160"/>
          <a:ext cx="8128001" cy="7416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Points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Picture 5" descr="A picture containing drawing, game&#10;&#10;Description automatically generated">
            <a:extLst>
              <a:ext uri="{FF2B5EF4-FFF2-40B4-BE49-F238E27FC236}">
                <a16:creationId xmlns:a16="http://schemas.microsoft.com/office/drawing/2014/main" id="{0E3D1295-CF29-455D-8D34-AC14AB920E8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975579" y="10"/>
            <a:ext cx="1175324" cy="69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79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 4: </a:t>
            </a:r>
            <a:r>
              <a:rPr lang="en-US" dirty="0"/>
              <a:t>Which plant is better suited to grow in our desert?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33AD-2F59-7549-9BE0-B4F973F16217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831850" y="5852160"/>
          <a:ext cx="8128001" cy="7416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Points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3771868"/>
              </p:ext>
            </p:extLst>
          </p:nvPr>
        </p:nvGraphicFramePr>
        <p:xfrm>
          <a:off x="1930401" y="1825624"/>
          <a:ext cx="7492999" cy="30099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684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97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9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9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2455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Plant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Plant 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Plant 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455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Soil pH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2455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Sunlight</a:t>
                      </a:r>
                      <a:r>
                        <a:rPr lang="en-US" b="1" baseline="0" dirty="0"/>
                        <a:t> Required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Full</a:t>
                      </a:r>
                      <a:r>
                        <a:rPr lang="en-US" baseline="0" dirty="0"/>
                        <a:t> Sun</a:t>
                      </a:r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Partly</a:t>
                      </a:r>
                      <a:r>
                        <a:rPr lang="en-US" baseline="0" dirty="0"/>
                        <a:t> Shaded</a:t>
                      </a:r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Full Sun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2455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Temperature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70-90°F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35-55°F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70-90°F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2455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Water Required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Steady irrigation</a:t>
                      </a:r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Semi-frequent</a:t>
                      </a:r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Semi-frequent</a:t>
                      </a:r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Oval 7"/>
          <p:cNvSpPr/>
          <p:nvPr/>
        </p:nvSpPr>
        <p:spPr>
          <a:xfrm>
            <a:off x="7289800" y="1874518"/>
            <a:ext cx="2324100" cy="317817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drawing, game&#10;&#10;Description automatically generated">
            <a:extLst>
              <a:ext uri="{FF2B5EF4-FFF2-40B4-BE49-F238E27FC236}">
                <a16:creationId xmlns:a16="http://schemas.microsoft.com/office/drawing/2014/main" id="{40C65FE4-AF4C-4B21-9F2C-8E4D5A53A71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975579" y="10"/>
            <a:ext cx="1175324" cy="69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4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 5: </a:t>
            </a:r>
            <a:r>
              <a:rPr lang="en-US" dirty="0"/>
              <a:t>Why is agriculture important?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33AD-2F59-7549-9BE0-B4F973F16217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831850" y="5852160"/>
          <a:ext cx="8128001" cy="7416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Points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Agriculture affects all of our lives: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 The food we eat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The clothes we wear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The paper we write on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The air we breathe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Etc.</a:t>
            </a:r>
            <a:endParaRPr lang="en-US" dirty="0"/>
          </a:p>
        </p:txBody>
      </p:sp>
      <p:pic>
        <p:nvPicPr>
          <p:cNvPr id="6" name="Picture 5" descr="A picture containing drawing, game&#10;&#10;Description automatically generated">
            <a:extLst>
              <a:ext uri="{FF2B5EF4-FFF2-40B4-BE49-F238E27FC236}">
                <a16:creationId xmlns:a16="http://schemas.microsoft.com/office/drawing/2014/main" id="{B52DF1E0-FB95-4F1C-9D49-0023451AC64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975579" y="10"/>
            <a:ext cx="1175324" cy="69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33AD-2F59-7549-9BE0-B4F973F16217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986" y="3456948"/>
            <a:ext cx="2431614" cy="2744453"/>
          </a:xfrm>
          <a:prstGeom prst="rect">
            <a:avLst/>
          </a:prstGeom>
        </p:spPr>
      </p:pic>
      <p:pic>
        <p:nvPicPr>
          <p:cNvPr id="6" name="Picture 5" descr="A picture containing drawing, game&#10;&#10;Description automatically generated">
            <a:extLst>
              <a:ext uri="{FF2B5EF4-FFF2-40B4-BE49-F238E27FC236}">
                <a16:creationId xmlns:a16="http://schemas.microsoft.com/office/drawing/2014/main" id="{3ACE5133-FA87-4F59-AE87-71D9F39E128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975579" y="10"/>
            <a:ext cx="1175324" cy="69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138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2A9CB-0667-BC46-9E23-2198E1BAE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9498" y="908344"/>
            <a:ext cx="5244301" cy="153813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dirty="0"/>
              <a:t>At the end of today, we will be able to . . .</a:t>
            </a: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B6C29DB0-17E9-42FF-986E-0B7F493F4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199584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115AD956-A5B6-4760-B8B2-11E2DF6B0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7802AB-398C-4B45-9913-AB6D7417A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173" y="1485272"/>
            <a:ext cx="3267942" cy="387886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C0BAE-F358-E748-80A3-B01F97CDB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1158" y="2706865"/>
            <a:ext cx="5383652" cy="3470097"/>
          </a:xfrm>
        </p:spPr>
        <p:txBody>
          <a:bodyPr>
            <a:normAutofit fontScale="92500"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 dirty="0"/>
              <a:t>Define agriculture and understand the importance of agriculture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Describe growing conditions in the Sonoran Desert.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Learn some of the important crops grown in Arizona (arid regions)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Analyze various factors that impact crop choice in arid regions</a:t>
            </a:r>
          </a:p>
          <a:p>
            <a:pPr marL="0" lvl="0" indent="0">
              <a:buNone/>
            </a:pPr>
            <a:endParaRPr lang="en-US" dirty="0"/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3085FF-9BD9-164B-BCBF-D3F85B03E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CB33AD-2F59-7549-9BE0-B4F973F162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Picture 15" descr="A picture containing drawing, game&#10;&#10;Description automatically generated">
            <a:extLst>
              <a:ext uri="{FF2B5EF4-FFF2-40B4-BE49-F238E27FC236}">
                <a16:creationId xmlns:a16="http://schemas.microsoft.com/office/drawing/2014/main" id="{E8141E6A-3555-47B1-B0D6-3CEC33E8940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975579" y="10"/>
            <a:ext cx="1175324" cy="69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2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1: Agriculture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agriculture?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33AD-2F59-7549-9BE0-B4F973F16217}" type="slidenum">
              <a:rPr lang="en-US" smtClean="0"/>
              <a:t>4</a:t>
            </a:fld>
            <a:endParaRPr lang="en-US"/>
          </a:p>
        </p:txBody>
      </p:sp>
      <p:pic>
        <p:nvPicPr>
          <p:cNvPr id="10" name="Picture 9" descr="A picture containing drawing, game&#10;&#10;Description automatically generated">
            <a:extLst>
              <a:ext uri="{FF2B5EF4-FFF2-40B4-BE49-F238E27FC236}">
                <a16:creationId xmlns:a16="http://schemas.microsoft.com/office/drawing/2014/main" id="{EF2ABCDB-6974-4741-8496-4D4C167593B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975579" y="10"/>
            <a:ext cx="1175324" cy="69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1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Agriculture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21029938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2594124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33AD-2F59-7549-9BE0-B4F973F16217}" type="slidenum">
              <a:rPr lang="en-US" smtClean="0"/>
              <a:t>5</a:t>
            </a:fld>
            <a:endParaRPr lang="en-US"/>
          </a:p>
        </p:txBody>
      </p:sp>
      <p:pic>
        <p:nvPicPr>
          <p:cNvPr id="13" name="Picture 12" descr="A picture containing drawing, game&#10;&#10;Description automatically generated">
            <a:extLst>
              <a:ext uri="{FF2B5EF4-FFF2-40B4-BE49-F238E27FC236}">
                <a16:creationId xmlns:a16="http://schemas.microsoft.com/office/drawing/2014/main" id="{259E5E63-7B23-4EC5-BAA3-F92C5011579A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975579" y="10"/>
            <a:ext cx="1175324" cy="69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87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51A3C1-EE94-4D33-BDBE-21884B93C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400" dirty="0">
                <a:solidFill>
                  <a:srgbClr val="FFFFFF"/>
                </a:solidFill>
              </a:rPr>
              <a:t>A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griculture contributes </a:t>
            </a:r>
            <a:b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400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$23.3 billion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 the Arizona economy,  </a:t>
            </a:r>
            <a:br>
              <a:rPr lang="en-US" sz="3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according to a 2017 study by University of Arizona economists</a:t>
            </a:r>
            <a:endParaRPr lang="en-US" sz="2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Image result for Agriculture in Arizona crops&quot;">
            <a:extLst>
              <a:ext uri="{FF2B5EF4-FFF2-40B4-BE49-F238E27FC236}">
                <a16:creationId xmlns:a16="http://schemas.microsoft.com/office/drawing/2014/main" id="{95D7827C-7F3A-4F94-9888-BAB629EFF47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8" b="8895"/>
          <a:stretch/>
        </p:blipFill>
        <p:spPr bwMode="auto">
          <a:xfrm>
            <a:off x="5075258" y="26252"/>
            <a:ext cx="6435650" cy="676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5933F5-FE8A-4370-9974-78FE15471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6317" y="6423025"/>
            <a:ext cx="7715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5CB33AD-2F59-7549-9BE0-B4F973F16217}" type="slidenum">
              <a:rPr lang="en-US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6</a:t>
            </a:fld>
            <a:endParaRPr lang="en-US" sz="120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A picture containing drawing, game&#10;&#10;Description automatically generated">
            <a:extLst>
              <a:ext uri="{FF2B5EF4-FFF2-40B4-BE49-F238E27FC236}">
                <a16:creationId xmlns:a16="http://schemas.microsoft.com/office/drawing/2014/main" id="{1CEA6374-EAD0-4FF8-85FA-B7D21C6D512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975579" y="10"/>
            <a:ext cx="1175324" cy="69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54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177FC-687F-49A7-BA5B-9D763D9FB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Importance of Agriculture to AZ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D64A6-29A4-4F54-88B7-A94F7108AA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26668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Arizona ranked </a:t>
            </a:r>
            <a:r>
              <a:rPr lang="en-US" sz="2000" b="1" dirty="0"/>
              <a:t>(2014)</a:t>
            </a:r>
          </a:p>
          <a:p>
            <a:r>
              <a:rPr lang="en-US" dirty="0"/>
              <a:t>2nd in the nation in vegetable and melon production by weight</a:t>
            </a:r>
          </a:p>
          <a:p>
            <a:r>
              <a:rPr lang="en-US" dirty="0"/>
              <a:t>3rd by the value of production for vegetables and melons,</a:t>
            </a:r>
          </a:p>
          <a:p>
            <a:r>
              <a:rPr lang="en-US" dirty="0"/>
              <a:t>3rd by vegetable and melon area harvested</a:t>
            </a:r>
          </a:p>
          <a:p>
            <a:r>
              <a:rPr lang="en-US" dirty="0"/>
              <a:t>2nd in production of broccoli, cantaloupe, honeydew, spinach, and head, leaf, and Romaine lettuce.</a:t>
            </a:r>
          </a:p>
          <a:p>
            <a:pPr marL="0" indent="0">
              <a:buNone/>
            </a:pPr>
            <a:r>
              <a:rPr lang="en-US" sz="1500" i="1" dirty="0"/>
              <a:t>Reference</a:t>
            </a:r>
            <a:r>
              <a:rPr lang="en-US" sz="1500" i="1" dirty="0">
                <a:hlinkClick r:id="rId2"/>
              </a:rPr>
              <a:t>: https://www.azfb.org/Article/New-Arizona-Agriculture-Studies-Show-Move-to-HigherValue-Crops-While-Also-Conserving-Water</a:t>
            </a:r>
            <a:endParaRPr lang="en-US" sz="1500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FDE7FA-1C79-4BA4-B827-3D09C0A0C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33AD-2F59-7549-9BE0-B4F973F16217}" type="slidenum">
              <a:rPr lang="en-US" smtClean="0"/>
              <a:t>7</a:t>
            </a:fld>
            <a:endParaRPr lang="en-US"/>
          </a:p>
        </p:txBody>
      </p:sp>
      <p:pic>
        <p:nvPicPr>
          <p:cNvPr id="9" name="Picture 8" descr="A picture containing drawing, game&#10;&#10;Description automatically generated">
            <a:extLst>
              <a:ext uri="{FF2B5EF4-FFF2-40B4-BE49-F238E27FC236}">
                <a16:creationId xmlns:a16="http://schemas.microsoft.com/office/drawing/2014/main" id="{9DA5833C-53CF-41F6-B800-13F4E017A15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975579" y="10"/>
            <a:ext cx="1175324" cy="69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77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CA5AC-C687-4038-93FE-FB1E7E995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55029"/>
            <a:ext cx="10515600" cy="1325563"/>
          </a:xfrm>
        </p:spPr>
        <p:txBody>
          <a:bodyPr/>
          <a:lstStyle/>
          <a:p>
            <a:r>
              <a:rPr lang="en-US" dirty="0"/>
              <a:t>Activity: Plan Your Crops, Round 1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62096-8690-4E4A-ACE2-BCB9955404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0624" y="1681544"/>
            <a:ext cx="4284980" cy="5002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Try to </a:t>
            </a:r>
            <a:r>
              <a:rPr lang="en-US" sz="2000" u="sng" dirty="0"/>
              <a:t>maximize</a:t>
            </a:r>
            <a:r>
              <a:rPr lang="en-US" sz="2000" dirty="0"/>
              <a:t> your profit. </a:t>
            </a:r>
          </a:p>
          <a:p>
            <a:pPr marL="0" indent="0">
              <a:buNone/>
            </a:pPr>
            <a:r>
              <a:rPr lang="en-US" sz="2000" dirty="0"/>
              <a:t>Use your farm plot grid (each plot is one acre)</a:t>
            </a:r>
          </a:p>
          <a:p>
            <a:r>
              <a:rPr lang="en-US" sz="2000" dirty="0"/>
              <a:t>You have 20 acres of land</a:t>
            </a:r>
          </a:p>
          <a:p>
            <a:r>
              <a:rPr lang="en-US" sz="2000" dirty="0"/>
              <a:t>You have to plant at least 2 different crops max 5 different crops</a:t>
            </a:r>
          </a:p>
          <a:p>
            <a:r>
              <a:rPr lang="en-US" sz="2000" dirty="0"/>
              <a:t>For each plot record</a:t>
            </a:r>
          </a:p>
          <a:p>
            <a:r>
              <a:rPr lang="en-US" sz="2000" dirty="0"/>
              <a:t>Write (on each square or group of squares)</a:t>
            </a:r>
          </a:p>
          <a:p>
            <a:pPr lvl="1"/>
            <a:r>
              <a:rPr lang="en-US" sz="2000" dirty="0"/>
              <a:t>Crop type</a:t>
            </a:r>
          </a:p>
          <a:p>
            <a:pPr lvl="1"/>
            <a:r>
              <a:rPr lang="en-US" sz="2000" dirty="0"/>
              <a:t>Profit per acre</a:t>
            </a:r>
          </a:p>
          <a:p>
            <a:pPr lvl="1"/>
            <a:r>
              <a:rPr lang="en-US" sz="2000" dirty="0"/>
              <a:t>For guayule use dice to determine $ per acre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1363FC-95F8-4E80-835C-EB16235B3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33AD-2F59-7549-9BE0-B4F973F16217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40488ED-F089-494A-A858-90F29B2F59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933968"/>
              </p:ext>
            </p:extLst>
          </p:nvPr>
        </p:nvGraphicFramePr>
        <p:xfrm>
          <a:off x="5071112" y="1920246"/>
          <a:ext cx="6700264" cy="42519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7592">
                  <a:extLst>
                    <a:ext uri="{9D8B030D-6E8A-4147-A177-3AD203B41FA5}">
                      <a16:colId xmlns:a16="http://schemas.microsoft.com/office/drawing/2014/main" val="2556524338"/>
                    </a:ext>
                  </a:extLst>
                </a:gridCol>
                <a:gridCol w="3852672">
                  <a:extLst>
                    <a:ext uri="{9D8B030D-6E8A-4147-A177-3AD203B41FA5}">
                      <a16:colId xmlns:a16="http://schemas.microsoft.com/office/drawing/2014/main" val="2946023108"/>
                    </a:ext>
                  </a:extLst>
                </a:gridCol>
              </a:tblGrid>
              <a:tr h="590128">
                <a:tc>
                  <a:txBody>
                    <a:bodyPr/>
                    <a:lstStyle/>
                    <a:p>
                      <a:r>
                        <a:rPr lang="en-US" dirty="0"/>
                        <a:t>CROP TYPE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Profit per acre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38596156"/>
                  </a:ext>
                </a:extLst>
              </a:tr>
              <a:tr h="400853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Alfalfa  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1,600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19259942"/>
                  </a:ext>
                </a:extLst>
              </a:tr>
              <a:tr h="422781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Cotton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1,200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99418703"/>
                  </a:ext>
                </a:extLst>
              </a:tr>
              <a:tr h="4008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Pecans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3,000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18176077"/>
                  </a:ext>
                </a:extLst>
              </a:tr>
              <a:tr h="400853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Garbanzo beans 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$50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340190089"/>
                  </a:ext>
                </a:extLst>
              </a:tr>
              <a:tr h="400853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Corn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$750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89958779"/>
                  </a:ext>
                </a:extLst>
              </a:tr>
              <a:tr h="400853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Wheat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$700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9139096"/>
                  </a:ext>
                </a:extLst>
              </a:tr>
              <a:tr h="433077">
                <a:tc>
                  <a:txBody>
                    <a:bodyPr/>
                    <a:lstStyle/>
                    <a:p>
                      <a:pPr algn="l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Sunflowers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$800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274923894"/>
                  </a:ext>
                </a:extLst>
              </a:tr>
              <a:tr h="400853">
                <a:tc>
                  <a:txBody>
                    <a:bodyPr/>
                    <a:lstStyle/>
                    <a:p>
                      <a:r>
                        <a:rPr lang="en-US" sz="1600" dirty="0"/>
                        <a:t>Guayule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 = roll the dice x 750.00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371061519"/>
                  </a:ext>
                </a:extLst>
              </a:tr>
              <a:tr h="400853">
                <a:tc>
                  <a:txBody>
                    <a:bodyPr/>
                    <a:lstStyle/>
                    <a:p>
                      <a:r>
                        <a:rPr lang="en-US" sz="1600" dirty="0"/>
                        <a:t>Melons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$5,000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9831002"/>
                  </a:ext>
                </a:extLst>
              </a:tr>
            </a:tbl>
          </a:graphicData>
        </a:graphic>
      </p:graphicFrame>
      <p:pic>
        <p:nvPicPr>
          <p:cNvPr id="8" name="Picture 7" descr="A picture containing drawing, game&#10;&#10;Description automatically generated">
            <a:extLst>
              <a:ext uri="{FF2B5EF4-FFF2-40B4-BE49-F238E27FC236}">
                <a16:creationId xmlns:a16="http://schemas.microsoft.com/office/drawing/2014/main" id="{AB5F15BE-ED24-46C7-B8D2-2AB56AE6D9A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975579" y="10"/>
            <a:ext cx="1175324" cy="69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54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CA5AC-C687-4038-93FE-FB1E7E995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Activity: Plan Your Crops, Round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62096-8690-4E4A-ACE2-BCB9955404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606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Now try to plant crops to get the </a:t>
            </a:r>
            <a:r>
              <a:rPr lang="en-US" sz="2000" dirty="0">
                <a:solidFill>
                  <a:srgbClr val="FF0000"/>
                </a:solidFill>
              </a:rPr>
              <a:t>lowest</a:t>
            </a:r>
            <a:r>
              <a:rPr lang="en-US" sz="2000" dirty="0"/>
              <a:t> water use score. </a:t>
            </a:r>
          </a:p>
          <a:p>
            <a:r>
              <a:rPr lang="en-US" sz="2000" dirty="0"/>
              <a:t>You have 20 acres of land</a:t>
            </a:r>
          </a:p>
          <a:p>
            <a:r>
              <a:rPr lang="en-US" sz="2000" dirty="0"/>
              <a:t>Plant at least </a:t>
            </a:r>
            <a:r>
              <a:rPr lang="en-US" sz="2000" b="1" dirty="0"/>
              <a:t>2</a:t>
            </a:r>
            <a:r>
              <a:rPr lang="en-US" sz="2000" dirty="0"/>
              <a:t> different crops and no more than </a:t>
            </a:r>
            <a:r>
              <a:rPr lang="en-US" sz="2000" b="1" dirty="0"/>
              <a:t>5</a:t>
            </a:r>
            <a:r>
              <a:rPr lang="en-US" sz="2000" dirty="0"/>
              <a:t> different crops</a:t>
            </a:r>
          </a:p>
          <a:p>
            <a:r>
              <a:rPr lang="en-US" sz="2000" dirty="0"/>
              <a:t>On each plot record</a:t>
            </a:r>
          </a:p>
          <a:p>
            <a:pPr lvl="1"/>
            <a:r>
              <a:rPr lang="en-US" sz="2000" dirty="0"/>
              <a:t>Crop type</a:t>
            </a:r>
          </a:p>
          <a:p>
            <a:pPr lvl="1"/>
            <a:r>
              <a:rPr lang="en-US" sz="2000" dirty="0"/>
              <a:t>Water Use score*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FE7EA54-6700-4645-B61A-A6D3CAADDDE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56959914"/>
              </p:ext>
            </p:extLst>
          </p:nvPr>
        </p:nvGraphicFramePr>
        <p:xfrm>
          <a:off x="5513072" y="1601886"/>
          <a:ext cx="6118096" cy="3896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4649">
                  <a:extLst>
                    <a:ext uri="{9D8B030D-6E8A-4147-A177-3AD203B41FA5}">
                      <a16:colId xmlns:a16="http://schemas.microsoft.com/office/drawing/2014/main" val="2556524338"/>
                    </a:ext>
                  </a:extLst>
                </a:gridCol>
                <a:gridCol w="2123447">
                  <a:extLst>
                    <a:ext uri="{9D8B030D-6E8A-4147-A177-3AD203B41FA5}">
                      <a16:colId xmlns:a16="http://schemas.microsoft.com/office/drawing/2014/main" val="2946023108"/>
                    </a:ext>
                  </a:extLst>
                </a:gridCol>
              </a:tblGrid>
              <a:tr h="728286">
                <a:tc>
                  <a:txBody>
                    <a:bodyPr/>
                    <a:lstStyle/>
                    <a:p>
                      <a:r>
                        <a:rPr lang="en-US" dirty="0"/>
                        <a:t>CROP TYPE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Water use score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596156"/>
                  </a:ext>
                </a:extLst>
              </a:tr>
              <a:tr h="346803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Alfalfa  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19259942"/>
                  </a:ext>
                </a:extLst>
              </a:tr>
              <a:tr h="365775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Cotton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99418703"/>
                  </a:ext>
                </a:extLst>
              </a:tr>
              <a:tr h="3468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Pecans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18176077"/>
                  </a:ext>
                </a:extLst>
              </a:tr>
              <a:tr h="346803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Garbanzo beans 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340190089"/>
                  </a:ext>
                </a:extLst>
              </a:tr>
              <a:tr h="346803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Corn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89958779"/>
                  </a:ext>
                </a:extLst>
              </a:tr>
              <a:tr h="346803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Wheat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9139096"/>
                  </a:ext>
                </a:extLst>
              </a:tr>
              <a:tr h="374683">
                <a:tc>
                  <a:txBody>
                    <a:bodyPr/>
                    <a:lstStyle/>
                    <a:p>
                      <a:pPr algn="l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Sunflowers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2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274923894"/>
                  </a:ext>
                </a:extLst>
              </a:tr>
              <a:tr h="346803">
                <a:tc>
                  <a:txBody>
                    <a:bodyPr/>
                    <a:lstStyle/>
                    <a:p>
                      <a:r>
                        <a:rPr lang="en-US" sz="1600" dirty="0"/>
                        <a:t>Melons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79831002"/>
                  </a:ext>
                </a:extLst>
              </a:tr>
              <a:tr h="346803">
                <a:tc>
                  <a:txBody>
                    <a:bodyPr/>
                    <a:lstStyle/>
                    <a:p>
                      <a:r>
                        <a:rPr lang="en-US" sz="1600" dirty="0"/>
                        <a:t>Guayule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.5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6252578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1363FC-95F8-4E80-835C-EB16235B3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33AD-2F59-7549-9BE0-B4F973F16217}" type="slidenum">
              <a:rPr lang="en-US" smtClean="0"/>
              <a:t>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FC1BE1-5015-40C5-B26F-71243A734CD9}"/>
              </a:ext>
            </a:extLst>
          </p:cNvPr>
          <p:cNvSpPr txBox="1"/>
          <p:nvPr/>
        </p:nvSpPr>
        <p:spPr>
          <a:xfrm>
            <a:off x="516382" y="5682917"/>
            <a:ext cx="708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*The higher the number, the more water used per acre.</a:t>
            </a:r>
          </a:p>
        </p:txBody>
      </p:sp>
      <p:pic>
        <p:nvPicPr>
          <p:cNvPr id="8" name="Picture 7" descr="A picture containing drawing, game&#10;&#10;Description automatically generated">
            <a:extLst>
              <a:ext uri="{FF2B5EF4-FFF2-40B4-BE49-F238E27FC236}">
                <a16:creationId xmlns:a16="http://schemas.microsoft.com/office/drawing/2014/main" id="{843ED584-C17F-41A4-BA89-99D2F399748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975579" y="10"/>
            <a:ext cx="1175324" cy="69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731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30962</TotalTime>
  <Words>1034</Words>
  <Application>Microsoft Office PowerPoint</Application>
  <PresentationFormat>Widescreen</PresentationFormat>
  <Paragraphs>261</Paragraphs>
  <Slides>24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Roboto</vt:lpstr>
      <vt:lpstr>Times New Roman</vt:lpstr>
      <vt:lpstr>Office Theme</vt:lpstr>
      <vt:lpstr>University of Arizona Agriculture in Arid Regions: An Introduction</vt:lpstr>
      <vt:lpstr>Agriculture in Arid Regions:  An Introduction</vt:lpstr>
      <vt:lpstr>At the end of today, we will be able to . . .</vt:lpstr>
      <vt:lpstr>Part 1: Agriculture</vt:lpstr>
      <vt:lpstr>Agriculture</vt:lpstr>
      <vt:lpstr>Agriculture contributes  $23.3 billion  to the Arizona economy,   according to a 2017 study by University of Arizona economists</vt:lpstr>
      <vt:lpstr>The Importance of Agriculture to AZ</vt:lpstr>
      <vt:lpstr>Activity: Plan Your Crops, Round 1 </vt:lpstr>
      <vt:lpstr>Activity: Plan Your Crops, Round 2</vt:lpstr>
      <vt:lpstr>Record and Share Questions</vt:lpstr>
      <vt:lpstr>Water use and farming in Arizona</vt:lpstr>
      <vt:lpstr>Can we grow any type of plant anywhere?</vt:lpstr>
      <vt:lpstr>Growing conditions in the Sonoran Desert</vt:lpstr>
      <vt:lpstr>Your Ideas About Agriculture in Arizona</vt:lpstr>
      <vt:lpstr>What can we grow in the Sonoran Desert?</vt:lpstr>
      <vt:lpstr>What is Guayule?</vt:lpstr>
      <vt:lpstr>What are your ideas? </vt:lpstr>
      <vt:lpstr>Group Questions</vt:lpstr>
      <vt:lpstr>Question 1: Name five crops that grown in Arizona. </vt:lpstr>
      <vt:lpstr>Question 2: List 3 abiotic factors that affect the type of plants we can grow in the Sonoran Desert.</vt:lpstr>
      <vt:lpstr>Question 3: What is agriculture? (It includes 2 things)</vt:lpstr>
      <vt:lpstr>Question 4: Which plant is better suited to grow in our desert?</vt:lpstr>
      <vt:lpstr>Question 5: Why is agriculture important?</vt:lpstr>
      <vt:lpstr>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Agriculture, Bioproducts, and Bioeconomy</dc:title>
  <dc:creator>Corey Knox</dc:creator>
  <cp:lastModifiedBy>Knox, Corey J - (cknox)</cp:lastModifiedBy>
  <cp:revision>45</cp:revision>
  <dcterms:created xsi:type="dcterms:W3CDTF">2019-11-04T16:48:18Z</dcterms:created>
  <dcterms:modified xsi:type="dcterms:W3CDTF">2019-12-21T21:34:29Z</dcterms:modified>
</cp:coreProperties>
</file>