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68" r:id="rId3"/>
  </p:sldMasterIdLst>
  <p:notesMasterIdLst>
    <p:notesMasterId r:id="rId22"/>
  </p:notesMasterIdLst>
  <p:sldIdLst>
    <p:sldId id="256" r:id="rId4"/>
    <p:sldId id="269" r:id="rId5"/>
    <p:sldId id="271" r:id="rId6"/>
    <p:sldId id="283" r:id="rId7"/>
    <p:sldId id="284" r:id="rId8"/>
    <p:sldId id="285" r:id="rId9"/>
    <p:sldId id="286" r:id="rId10"/>
    <p:sldId id="259" r:id="rId11"/>
    <p:sldId id="260" r:id="rId12"/>
    <p:sldId id="275" r:id="rId13"/>
    <p:sldId id="274" r:id="rId14"/>
    <p:sldId id="273" r:id="rId15"/>
    <p:sldId id="287" r:id="rId16"/>
    <p:sldId id="263" r:id="rId17"/>
    <p:sldId id="288" r:id="rId18"/>
    <p:sldId id="265" r:id="rId19"/>
    <p:sldId id="270" r:id="rId20"/>
    <p:sldId id="272"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andara" panose="020E0502030303020204" pitchFamily="34" charset="0"/>
      <p:regular r:id="rId29"/>
      <p:bold r:id="rId30"/>
      <p:italic r:id="rId31"/>
      <p:boldItalic r:id="rId32"/>
    </p:embeddedFont>
    <p:embeddedFont>
      <p:font typeface="Libre Franklin" pitchFamily="2" charset="77"/>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R549LU17KpSBfH/8H8UitWbuN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x 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5220" autoAdjust="0"/>
  </p:normalViewPr>
  <p:slideViewPr>
    <p:cSldViewPr snapToGrid="0">
      <p:cViewPr varScale="1">
        <p:scale>
          <a:sx n="92" d="100"/>
          <a:sy n="92" d="100"/>
        </p:scale>
        <p:origin x="13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100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4546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096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reorganize this slide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425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reorganize this slide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8778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reorganize this slide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7926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8"/>
        <p:cNvGrpSpPr/>
        <p:nvPr/>
      </p:nvGrpSpPr>
      <p:grpSpPr>
        <a:xfrm>
          <a:off x="0" y="0"/>
          <a:ext cx="0" cy="0"/>
          <a:chOff x="0" y="0"/>
          <a:chExt cx="0" cy="0"/>
        </a:xfrm>
      </p:grpSpPr>
      <p:sp>
        <p:nvSpPr>
          <p:cNvPr id="19" name="Google Shape;19;p12"/>
          <p:cNvSpPr txBox="1">
            <a:spLocks noGrp="1"/>
          </p:cNvSpPr>
          <p:nvPr>
            <p:ph type="subTitle" idx="1"/>
          </p:nvPr>
        </p:nvSpPr>
        <p:spPr>
          <a:xfrm>
            <a:off x="2674244" y="4719802"/>
            <a:ext cx="6831673" cy="853226"/>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dk2"/>
              </a:buClr>
              <a:buSzPts val="1800"/>
              <a:buNone/>
              <a:defRPr sz="1800"/>
            </a:lvl1pPr>
            <a:lvl2pPr lvl="1" algn="ctr">
              <a:lnSpc>
                <a:spcPct val="94000"/>
              </a:lnSpc>
              <a:spcBef>
                <a:spcPts val="500"/>
              </a:spcBef>
              <a:spcAft>
                <a:spcPts val="0"/>
              </a:spcAft>
              <a:buClr>
                <a:schemeClr val="dk2"/>
              </a:buClr>
              <a:buSzPts val="1500"/>
              <a:buNone/>
              <a:defRPr sz="1500"/>
            </a:lvl2pPr>
            <a:lvl3pPr lvl="2" algn="ctr">
              <a:lnSpc>
                <a:spcPct val="94000"/>
              </a:lnSpc>
              <a:spcBef>
                <a:spcPts val="500"/>
              </a:spcBef>
              <a:spcAft>
                <a:spcPts val="0"/>
              </a:spcAft>
              <a:buClr>
                <a:schemeClr val="dk2"/>
              </a:buClr>
              <a:buSzPts val="1350"/>
              <a:buNone/>
              <a:defRPr sz="1350"/>
            </a:lvl3pPr>
            <a:lvl4pPr lvl="3" algn="ctr">
              <a:lnSpc>
                <a:spcPct val="94000"/>
              </a:lnSpc>
              <a:spcBef>
                <a:spcPts val="500"/>
              </a:spcBef>
              <a:spcAft>
                <a:spcPts val="0"/>
              </a:spcAft>
              <a:buClr>
                <a:schemeClr val="dk2"/>
              </a:buClr>
              <a:buSzPts val="1200"/>
              <a:buNone/>
              <a:defRPr sz="1200"/>
            </a:lvl4pPr>
            <a:lvl5pPr lvl="4" algn="ctr">
              <a:lnSpc>
                <a:spcPct val="94000"/>
              </a:lnSpc>
              <a:spcBef>
                <a:spcPts val="500"/>
              </a:spcBef>
              <a:spcAft>
                <a:spcPts val="0"/>
              </a:spcAft>
              <a:buClr>
                <a:schemeClr val="dk2"/>
              </a:buClr>
              <a:buSzPts val="1200"/>
              <a:buNone/>
              <a:defRPr sz="1200"/>
            </a:lvl5pPr>
            <a:lvl6pPr lvl="5" algn="ctr">
              <a:lnSpc>
                <a:spcPct val="94000"/>
              </a:lnSpc>
              <a:spcBef>
                <a:spcPts val="500"/>
              </a:spcBef>
              <a:spcAft>
                <a:spcPts val="0"/>
              </a:spcAft>
              <a:buClr>
                <a:schemeClr val="dk2"/>
              </a:buClr>
              <a:buSzPts val="1200"/>
              <a:buNone/>
              <a:defRPr sz="1200"/>
            </a:lvl6pPr>
            <a:lvl7pPr lvl="6" algn="ctr">
              <a:lnSpc>
                <a:spcPct val="94000"/>
              </a:lnSpc>
              <a:spcBef>
                <a:spcPts val="500"/>
              </a:spcBef>
              <a:spcAft>
                <a:spcPts val="0"/>
              </a:spcAft>
              <a:buClr>
                <a:schemeClr val="dk2"/>
              </a:buClr>
              <a:buSzPts val="1200"/>
              <a:buNone/>
              <a:defRPr sz="1200"/>
            </a:lvl7pPr>
            <a:lvl8pPr lvl="7" algn="ctr">
              <a:lnSpc>
                <a:spcPct val="94000"/>
              </a:lnSpc>
              <a:spcBef>
                <a:spcPts val="500"/>
              </a:spcBef>
              <a:spcAft>
                <a:spcPts val="0"/>
              </a:spcAft>
              <a:buClr>
                <a:schemeClr val="dk2"/>
              </a:buClr>
              <a:buSzPts val="1200"/>
              <a:buNone/>
              <a:defRPr sz="1200"/>
            </a:lvl8pPr>
            <a:lvl9pPr lvl="8" algn="ctr">
              <a:lnSpc>
                <a:spcPct val="94000"/>
              </a:lnSpc>
              <a:spcBef>
                <a:spcPts val="500"/>
              </a:spcBef>
              <a:spcAft>
                <a:spcPts val="200"/>
              </a:spcAft>
              <a:buClr>
                <a:schemeClr val="dk2"/>
              </a:buClr>
              <a:buSzPts val="1200"/>
              <a:buNone/>
              <a:defRPr sz="1200"/>
            </a:lvl9pPr>
          </a:lstStyle>
          <a:p>
            <a:endParaRPr/>
          </a:p>
        </p:txBody>
      </p:sp>
      <p:grpSp>
        <p:nvGrpSpPr>
          <p:cNvPr id="20" name="Google Shape;20;p12"/>
          <p:cNvGrpSpPr/>
          <p:nvPr/>
        </p:nvGrpSpPr>
        <p:grpSpPr>
          <a:xfrm>
            <a:off x="752858" y="744470"/>
            <a:ext cx="10674119" cy="5349671"/>
            <a:chOff x="564643" y="744469"/>
            <a:chExt cx="8005589" cy="5349671"/>
          </a:xfrm>
        </p:grpSpPr>
        <p:sp>
          <p:nvSpPr>
            <p:cNvPr id="21" name="Google Shape;21;p12"/>
            <p:cNvSpPr/>
            <p:nvPr/>
          </p:nvSpPr>
          <p:spPr>
            <a:xfrm>
              <a:off x="6113972" y="1685652"/>
              <a:ext cx="2456260" cy="4408488"/>
            </a:xfrm>
            <a:custGeom>
              <a:avLst/>
              <a:gdLst/>
              <a:ahLst/>
              <a:cxnLst/>
              <a:rect l="l" t="t" r="r" b="b"/>
              <a:pathLst>
                <a:path w="10000" h="10000" extrusionOk="0">
                  <a:moveTo>
                    <a:pt x="8761" y="0"/>
                  </a:moveTo>
                  <a:lnTo>
                    <a:pt x="10000" y="0"/>
                  </a:lnTo>
                  <a:lnTo>
                    <a:pt x="10000" y="10000"/>
                  </a:lnTo>
                  <a:lnTo>
                    <a:pt x="0" y="10000"/>
                  </a:lnTo>
                  <a:lnTo>
                    <a:pt x="0" y="9357"/>
                  </a:lnTo>
                  <a:lnTo>
                    <a:pt x="8761" y="9357"/>
                  </a:lnTo>
                  <a:lnTo>
                    <a:pt x="8761" y="0"/>
                  </a:lnTo>
                  <a:close/>
                </a:path>
              </a:pathLst>
            </a:custGeom>
            <a:solidFill>
              <a:srgbClr val="7030A0"/>
            </a:solidFill>
            <a:ln>
              <a:noFill/>
            </a:ln>
          </p:spPr>
        </p:sp>
        <p:sp>
          <p:nvSpPr>
            <p:cNvPr id="22" name="Google Shape;22;p12"/>
            <p:cNvSpPr/>
            <p:nvPr/>
          </p:nvSpPr>
          <p:spPr>
            <a:xfrm rot="10800000">
              <a:off x="564643" y="744469"/>
              <a:ext cx="2456505" cy="4408488"/>
            </a:xfrm>
            <a:custGeom>
              <a:avLst/>
              <a:gdLst/>
              <a:ahLst/>
              <a:cxnLst/>
              <a:rect l="l" t="t" r="r" b="b"/>
              <a:pathLst>
                <a:path w="10001" h="10000" extrusionOk="0">
                  <a:moveTo>
                    <a:pt x="8762" y="0"/>
                  </a:moveTo>
                  <a:lnTo>
                    <a:pt x="10001" y="0"/>
                  </a:lnTo>
                  <a:lnTo>
                    <a:pt x="10001" y="10000"/>
                  </a:lnTo>
                  <a:lnTo>
                    <a:pt x="1" y="10000"/>
                  </a:lnTo>
                  <a:cubicBezTo>
                    <a:pt x="-2" y="9766"/>
                    <a:pt x="4" y="9586"/>
                    <a:pt x="1" y="9352"/>
                  </a:cubicBezTo>
                  <a:lnTo>
                    <a:pt x="8762" y="9346"/>
                  </a:lnTo>
                  <a:lnTo>
                    <a:pt x="8762" y="0"/>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4" name="Google Shape;24;p12"/>
          <p:cNvSpPr txBox="1">
            <a:spLocks noGrp="1"/>
          </p:cNvSpPr>
          <p:nvPr>
            <p:ph type="title"/>
          </p:nvPr>
        </p:nvSpPr>
        <p:spPr>
          <a:xfrm>
            <a:off x="1257703" y="3513221"/>
            <a:ext cx="9632976" cy="1058779"/>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 name="Picture 2">
            <a:extLst>
              <a:ext uri="{FF2B5EF4-FFF2-40B4-BE49-F238E27FC236}">
                <a16:creationId xmlns:a16="http://schemas.microsoft.com/office/drawing/2014/main" id="{4483B85C-BFF2-43EE-8642-C0C4B78B3F60}"/>
              </a:ext>
            </a:extLst>
          </p:cNvPr>
          <p:cNvPicPr>
            <a:picLocks noChangeAspect="1"/>
          </p:cNvPicPr>
          <p:nvPr userDrawn="1"/>
        </p:nvPicPr>
        <p:blipFill>
          <a:blip r:embed="rId2"/>
          <a:stretch>
            <a:fillRect/>
          </a:stretch>
        </p:blipFill>
        <p:spPr>
          <a:xfrm>
            <a:off x="7391272" y="688380"/>
            <a:ext cx="3499407" cy="228619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468A-6A83-7412-B730-3600A1B3F5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A01225-990C-26AA-ED51-7E3977B615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0EE362-E0D1-51ED-7546-12BCDF0728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7202B2-D6BB-BE1A-F56B-5026CD28DB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0CB223-E5B8-657F-36C8-67AAE15738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0576DF-8326-CF0A-6291-ACD50FE7140D}"/>
              </a:ext>
            </a:extLst>
          </p:cNvPr>
          <p:cNvSpPr>
            <a:spLocks noGrp="1"/>
          </p:cNvSpPr>
          <p:nvPr>
            <p:ph type="dt" sz="half" idx="10"/>
          </p:nvPr>
        </p:nvSpPr>
        <p:spPr/>
        <p:txBody>
          <a:bodyPr/>
          <a:lstStyle/>
          <a:p>
            <a:fld id="{E38362D2-AA77-4591-AA90-3AD9884CE734}" type="datetimeFigureOut">
              <a:rPr lang="en-US" smtClean="0"/>
              <a:t>9/16/22</a:t>
            </a:fld>
            <a:endParaRPr lang="en-US"/>
          </a:p>
        </p:txBody>
      </p:sp>
      <p:sp>
        <p:nvSpPr>
          <p:cNvPr id="8" name="Footer Placeholder 7">
            <a:extLst>
              <a:ext uri="{FF2B5EF4-FFF2-40B4-BE49-F238E27FC236}">
                <a16:creationId xmlns:a16="http://schemas.microsoft.com/office/drawing/2014/main" id="{5848784E-A6CC-70D2-C57C-238B7E883C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5A3B74-870E-5AA8-06D7-D9DB987F62CD}"/>
              </a:ext>
            </a:extLst>
          </p:cNvPr>
          <p:cNvSpPr>
            <a:spLocks noGrp="1"/>
          </p:cNvSpPr>
          <p:nvPr>
            <p:ph type="sldNum" sz="quarter" idx="12"/>
          </p:nvPr>
        </p:nvSpPr>
        <p:spPr/>
        <p:txBody>
          <a:bodyPr/>
          <a:lstStyle/>
          <a:p>
            <a:fld id="{77C4725F-768A-439D-BE4D-061F1C410186}" type="slidenum">
              <a:rPr lang="en-US" smtClean="0"/>
              <a:t>‹#›</a:t>
            </a:fld>
            <a:endParaRPr lang="en-US"/>
          </a:p>
        </p:txBody>
      </p:sp>
    </p:spTree>
    <p:extLst>
      <p:ext uri="{BB962C8B-B14F-4D97-AF65-F5344CB8AC3E}">
        <p14:creationId xmlns:p14="http://schemas.microsoft.com/office/powerpoint/2010/main" val="20893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FC5A-288F-2829-6EE9-E0E601CB46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71C5CF-9172-5B7E-9571-6C7CE82FDB2C}"/>
              </a:ext>
            </a:extLst>
          </p:cNvPr>
          <p:cNvSpPr>
            <a:spLocks noGrp="1"/>
          </p:cNvSpPr>
          <p:nvPr>
            <p:ph type="dt" sz="half" idx="10"/>
          </p:nvPr>
        </p:nvSpPr>
        <p:spPr/>
        <p:txBody>
          <a:bodyPr/>
          <a:lstStyle/>
          <a:p>
            <a:fld id="{E38362D2-AA77-4591-AA90-3AD9884CE734}" type="datetimeFigureOut">
              <a:rPr lang="en-US" smtClean="0"/>
              <a:t>9/16/22</a:t>
            </a:fld>
            <a:endParaRPr lang="en-US"/>
          </a:p>
        </p:txBody>
      </p:sp>
      <p:sp>
        <p:nvSpPr>
          <p:cNvPr id="4" name="Footer Placeholder 3">
            <a:extLst>
              <a:ext uri="{FF2B5EF4-FFF2-40B4-BE49-F238E27FC236}">
                <a16:creationId xmlns:a16="http://schemas.microsoft.com/office/drawing/2014/main" id="{9212AECE-CB65-21B4-D58D-AB8291A1A1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FB2513-DDB1-6656-7761-E31624D0CE8D}"/>
              </a:ext>
            </a:extLst>
          </p:cNvPr>
          <p:cNvSpPr>
            <a:spLocks noGrp="1"/>
          </p:cNvSpPr>
          <p:nvPr>
            <p:ph type="sldNum" sz="quarter" idx="12"/>
          </p:nvPr>
        </p:nvSpPr>
        <p:spPr/>
        <p:txBody>
          <a:bodyPr/>
          <a:lstStyle/>
          <a:p>
            <a:fld id="{77C4725F-768A-439D-BE4D-061F1C410186}" type="slidenum">
              <a:rPr lang="en-US" smtClean="0"/>
              <a:t>‹#›</a:t>
            </a:fld>
            <a:endParaRPr lang="en-US"/>
          </a:p>
        </p:txBody>
      </p:sp>
    </p:spTree>
    <p:extLst>
      <p:ext uri="{BB962C8B-B14F-4D97-AF65-F5344CB8AC3E}">
        <p14:creationId xmlns:p14="http://schemas.microsoft.com/office/powerpoint/2010/main" val="412891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D2D35-A06F-D222-FB9E-7905A7385992}"/>
              </a:ext>
            </a:extLst>
          </p:cNvPr>
          <p:cNvSpPr>
            <a:spLocks noGrp="1"/>
          </p:cNvSpPr>
          <p:nvPr>
            <p:ph type="dt" sz="half" idx="10"/>
          </p:nvPr>
        </p:nvSpPr>
        <p:spPr/>
        <p:txBody>
          <a:bodyPr/>
          <a:lstStyle/>
          <a:p>
            <a:fld id="{E38362D2-AA77-4591-AA90-3AD9884CE734}" type="datetimeFigureOut">
              <a:rPr lang="en-US" smtClean="0"/>
              <a:t>9/16/22</a:t>
            </a:fld>
            <a:endParaRPr lang="en-US"/>
          </a:p>
        </p:txBody>
      </p:sp>
      <p:sp>
        <p:nvSpPr>
          <p:cNvPr id="3" name="Footer Placeholder 2">
            <a:extLst>
              <a:ext uri="{FF2B5EF4-FFF2-40B4-BE49-F238E27FC236}">
                <a16:creationId xmlns:a16="http://schemas.microsoft.com/office/drawing/2014/main" id="{60BE61AA-F4A1-6CDC-4568-3D0DC59F29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4CA43E-30D9-D8BB-1528-3303FDC20286}"/>
              </a:ext>
            </a:extLst>
          </p:cNvPr>
          <p:cNvSpPr>
            <a:spLocks noGrp="1"/>
          </p:cNvSpPr>
          <p:nvPr>
            <p:ph type="sldNum" sz="quarter" idx="12"/>
          </p:nvPr>
        </p:nvSpPr>
        <p:spPr/>
        <p:txBody>
          <a:bodyPr/>
          <a:lstStyle/>
          <a:p>
            <a:fld id="{77C4725F-768A-439D-BE4D-061F1C410186}" type="slidenum">
              <a:rPr lang="en-US" smtClean="0"/>
              <a:t>‹#›</a:t>
            </a:fld>
            <a:endParaRPr lang="en-US"/>
          </a:p>
        </p:txBody>
      </p:sp>
    </p:spTree>
    <p:extLst>
      <p:ext uri="{BB962C8B-B14F-4D97-AF65-F5344CB8AC3E}">
        <p14:creationId xmlns:p14="http://schemas.microsoft.com/office/powerpoint/2010/main" val="3219348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0FAF-8C22-7BFE-A497-1E5EFA7C8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D96AD8-8203-94A9-91E8-1E4F3EF89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8C772C-7323-D2C3-815D-46112EB0D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D2F8D1-A292-46EB-C7A7-168CDAE0CBA5}"/>
              </a:ext>
            </a:extLst>
          </p:cNvPr>
          <p:cNvSpPr>
            <a:spLocks noGrp="1"/>
          </p:cNvSpPr>
          <p:nvPr>
            <p:ph type="dt" sz="half" idx="10"/>
          </p:nvPr>
        </p:nvSpPr>
        <p:spPr/>
        <p:txBody>
          <a:bodyPr/>
          <a:lstStyle/>
          <a:p>
            <a:fld id="{E38362D2-AA77-4591-AA90-3AD9884CE734}" type="datetimeFigureOut">
              <a:rPr lang="en-US" smtClean="0"/>
              <a:t>9/16/22</a:t>
            </a:fld>
            <a:endParaRPr lang="en-US"/>
          </a:p>
        </p:txBody>
      </p:sp>
      <p:sp>
        <p:nvSpPr>
          <p:cNvPr id="6" name="Footer Placeholder 5">
            <a:extLst>
              <a:ext uri="{FF2B5EF4-FFF2-40B4-BE49-F238E27FC236}">
                <a16:creationId xmlns:a16="http://schemas.microsoft.com/office/drawing/2014/main" id="{4B30F9AB-5B3C-516A-E502-A41EE4B20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EB89-9C07-5210-724F-B88AD911FF5C}"/>
              </a:ext>
            </a:extLst>
          </p:cNvPr>
          <p:cNvSpPr>
            <a:spLocks noGrp="1"/>
          </p:cNvSpPr>
          <p:nvPr>
            <p:ph type="sldNum" sz="quarter" idx="12"/>
          </p:nvPr>
        </p:nvSpPr>
        <p:spPr/>
        <p:txBody>
          <a:bodyPr/>
          <a:lstStyle/>
          <a:p>
            <a:fld id="{77C4725F-768A-439D-BE4D-061F1C410186}" type="slidenum">
              <a:rPr lang="en-US" smtClean="0"/>
              <a:t>‹#›</a:t>
            </a:fld>
            <a:endParaRPr lang="en-US"/>
          </a:p>
        </p:txBody>
      </p:sp>
    </p:spTree>
    <p:extLst>
      <p:ext uri="{BB962C8B-B14F-4D97-AF65-F5344CB8AC3E}">
        <p14:creationId xmlns:p14="http://schemas.microsoft.com/office/powerpoint/2010/main" val="3895013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A989-581E-8B7B-8B18-2E7E39138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FA106A-D463-5A7C-38E8-F0C471BA1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F5456-6D33-F972-9827-EA8E1A741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D7895F-0FAB-D831-4C60-33ABD4A15597}"/>
              </a:ext>
            </a:extLst>
          </p:cNvPr>
          <p:cNvSpPr>
            <a:spLocks noGrp="1"/>
          </p:cNvSpPr>
          <p:nvPr>
            <p:ph type="dt" sz="half" idx="10"/>
          </p:nvPr>
        </p:nvSpPr>
        <p:spPr/>
        <p:txBody>
          <a:bodyPr/>
          <a:lstStyle/>
          <a:p>
            <a:fld id="{E38362D2-AA77-4591-AA90-3AD9884CE734}" type="datetimeFigureOut">
              <a:rPr lang="en-US" smtClean="0"/>
              <a:t>9/16/22</a:t>
            </a:fld>
            <a:endParaRPr lang="en-US"/>
          </a:p>
        </p:txBody>
      </p:sp>
      <p:sp>
        <p:nvSpPr>
          <p:cNvPr id="6" name="Footer Placeholder 5">
            <a:extLst>
              <a:ext uri="{FF2B5EF4-FFF2-40B4-BE49-F238E27FC236}">
                <a16:creationId xmlns:a16="http://schemas.microsoft.com/office/drawing/2014/main" id="{D70E8C56-0CFC-8EF1-2C7C-7A905EFC6F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8ED46-509B-3BB0-7CEB-C12342FE61CF}"/>
              </a:ext>
            </a:extLst>
          </p:cNvPr>
          <p:cNvSpPr>
            <a:spLocks noGrp="1"/>
          </p:cNvSpPr>
          <p:nvPr>
            <p:ph type="sldNum" sz="quarter" idx="12"/>
          </p:nvPr>
        </p:nvSpPr>
        <p:spPr/>
        <p:txBody>
          <a:bodyPr/>
          <a:lstStyle/>
          <a:p>
            <a:fld id="{77C4725F-768A-439D-BE4D-061F1C410186}" type="slidenum">
              <a:rPr lang="en-US" smtClean="0"/>
              <a:t>‹#›</a:t>
            </a:fld>
            <a:endParaRPr lang="en-US"/>
          </a:p>
        </p:txBody>
      </p:sp>
    </p:spTree>
    <p:extLst>
      <p:ext uri="{BB962C8B-B14F-4D97-AF65-F5344CB8AC3E}">
        <p14:creationId xmlns:p14="http://schemas.microsoft.com/office/powerpoint/2010/main" val="13396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F832-BD50-AC13-674D-6396ED125A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491603-EA03-0389-7323-C1CCA74125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2CFE5-56C5-95B2-181F-657778F5DE03}"/>
              </a:ext>
            </a:extLst>
          </p:cNvPr>
          <p:cNvSpPr>
            <a:spLocks noGrp="1"/>
          </p:cNvSpPr>
          <p:nvPr>
            <p:ph type="dt" sz="half" idx="10"/>
          </p:nvPr>
        </p:nvSpPr>
        <p:spPr/>
        <p:txBody>
          <a:bodyPr/>
          <a:lstStyle/>
          <a:p>
            <a:fld id="{E38362D2-AA77-4591-AA90-3AD9884CE734}" type="datetimeFigureOut">
              <a:rPr lang="en-US" smtClean="0"/>
              <a:t>9/16/22</a:t>
            </a:fld>
            <a:endParaRPr lang="en-US"/>
          </a:p>
        </p:txBody>
      </p:sp>
      <p:sp>
        <p:nvSpPr>
          <p:cNvPr id="5" name="Footer Placeholder 4">
            <a:extLst>
              <a:ext uri="{FF2B5EF4-FFF2-40B4-BE49-F238E27FC236}">
                <a16:creationId xmlns:a16="http://schemas.microsoft.com/office/drawing/2014/main" id="{F30D7365-410B-47FF-6671-4D3B7D6D0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A450A-44DF-61C5-2CDE-7C3F79A6E6F9}"/>
              </a:ext>
            </a:extLst>
          </p:cNvPr>
          <p:cNvSpPr>
            <a:spLocks noGrp="1"/>
          </p:cNvSpPr>
          <p:nvPr>
            <p:ph type="sldNum" sz="quarter" idx="12"/>
          </p:nvPr>
        </p:nvSpPr>
        <p:spPr/>
        <p:txBody>
          <a:bodyPr/>
          <a:lstStyle/>
          <a:p>
            <a:fld id="{77C4725F-768A-439D-BE4D-061F1C410186}" type="slidenum">
              <a:rPr lang="en-US" smtClean="0"/>
              <a:t>‹#›</a:t>
            </a:fld>
            <a:endParaRPr lang="en-US"/>
          </a:p>
        </p:txBody>
      </p:sp>
    </p:spTree>
    <p:extLst>
      <p:ext uri="{BB962C8B-B14F-4D97-AF65-F5344CB8AC3E}">
        <p14:creationId xmlns:p14="http://schemas.microsoft.com/office/powerpoint/2010/main" val="2816490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DE1FE-6CB6-C834-AE9C-219B0A377A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B81F34-6DAA-AB99-A1D1-697EA5EC5E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1D5CA-6989-4EFD-0551-FB4044659AC7}"/>
              </a:ext>
            </a:extLst>
          </p:cNvPr>
          <p:cNvSpPr>
            <a:spLocks noGrp="1"/>
          </p:cNvSpPr>
          <p:nvPr>
            <p:ph type="dt" sz="half" idx="10"/>
          </p:nvPr>
        </p:nvSpPr>
        <p:spPr/>
        <p:txBody>
          <a:bodyPr/>
          <a:lstStyle/>
          <a:p>
            <a:fld id="{E38362D2-AA77-4591-AA90-3AD9884CE734}" type="datetimeFigureOut">
              <a:rPr lang="en-US" smtClean="0"/>
              <a:t>9/16/22</a:t>
            </a:fld>
            <a:endParaRPr lang="en-US"/>
          </a:p>
        </p:txBody>
      </p:sp>
      <p:sp>
        <p:nvSpPr>
          <p:cNvPr id="5" name="Footer Placeholder 4">
            <a:extLst>
              <a:ext uri="{FF2B5EF4-FFF2-40B4-BE49-F238E27FC236}">
                <a16:creationId xmlns:a16="http://schemas.microsoft.com/office/drawing/2014/main" id="{2FED77FC-4D46-236A-AB5C-08EC1C748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0AE3F-467F-3EB2-50FE-817D33DD79C0}"/>
              </a:ext>
            </a:extLst>
          </p:cNvPr>
          <p:cNvSpPr>
            <a:spLocks noGrp="1"/>
          </p:cNvSpPr>
          <p:nvPr>
            <p:ph type="sldNum" sz="quarter" idx="12"/>
          </p:nvPr>
        </p:nvSpPr>
        <p:spPr/>
        <p:txBody>
          <a:bodyPr/>
          <a:lstStyle/>
          <a:p>
            <a:fld id="{77C4725F-768A-439D-BE4D-061F1C410186}" type="slidenum">
              <a:rPr lang="en-US" smtClean="0"/>
              <a:t>‹#›</a:t>
            </a:fld>
            <a:endParaRPr lang="en-US"/>
          </a:p>
        </p:txBody>
      </p:sp>
    </p:spTree>
    <p:extLst>
      <p:ext uri="{BB962C8B-B14F-4D97-AF65-F5344CB8AC3E}">
        <p14:creationId xmlns:p14="http://schemas.microsoft.com/office/powerpoint/2010/main" val="1234662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8"/>
        <p:cNvGrpSpPr/>
        <p:nvPr/>
      </p:nvGrpSpPr>
      <p:grpSpPr>
        <a:xfrm>
          <a:off x="0" y="0"/>
          <a:ext cx="0" cy="0"/>
          <a:chOff x="0" y="0"/>
          <a:chExt cx="0" cy="0"/>
        </a:xfrm>
      </p:grpSpPr>
      <p:sp>
        <p:nvSpPr>
          <p:cNvPr id="19" name="Google Shape;19;p12"/>
          <p:cNvSpPr txBox="1">
            <a:spLocks noGrp="1"/>
          </p:cNvSpPr>
          <p:nvPr>
            <p:ph type="subTitle" idx="1"/>
          </p:nvPr>
        </p:nvSpPr>
        <p:spPr>
          <a:xfrm>
            <a:off x="2674244" y="4719802"/>
            <a:ext cx="6831673" cy="853226"/>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dk2"/>
              </a:buClr>
              <a:buSzPts val="1800"/>
              <a:buNone/>
              <a:defRPr sz="1800"/>
            </a:lvl1pPr>
            <a:lvl2pPr lvl="1" algn="ctr">
              <a:lnSpc>
                <a:spcPct val="94000"/>
              </a:lnSpc>
              <a:spcBef>
                <a:spcPts val="500"/>
              </a:spcBef>
              <a:spcAft>
                <a:spcPts val="0"/>
              </a:spcAft>
              <a:buClr>
                <a:schemeClr val="dk2"/>
              </a:buClr>
              <a:buSzPts val="1500"/>
              <a:buNone/>
              <a:defRPr sz="1500"/>
            </a:lvl2pPr>
            <a:lvl3pPr lvl="2" algn="ctr">
              <a:lnSpc>
                <a:spcPct val="94000"/>
              </a:lnSpc>
              <a:spcBef>
                <a:spcPts val="500"/>
              </a:spcBef>
              <a:spcAft>
                <a:spcPts val="0"/>
              </a:spcAft>
              <a:buClr>
                <a:schemeClr val="dk2"/>
              </a:buClr>
              <a:buSzPts val="1350"/>
              <a:buNone/>
              <a:defRPr sz="1350"/>
            </a:lvl3pPr>
            <a:lvl4pPr lvl="3" algn="ctr">
              <a:lnSpc>
                <a:spcPct val="94000"/>
              </a:lnSpc>
              <a:spcBef>
                <a:spcPts val="500"/>
              </a:spcBef>
              <a:spcAft>
                <a:spcPts val="0"/>
              </a:spcAft>
              <a:buClr>
                <a:schemeClr val="dk2"/>
              </a:buClr>
              <a:buSzPts val="1200"/>
              <a:buNone/>
              <a:defRPr sz="1200"/>
            </a:lvl4pPr>
            <a:lvl5pPr lvl="4" algn="ctr">
              <a:lnSpc>
                <a:spcPct val="94000"/>
              </a:lnSpc>
              <a:spcBef>
                <a:spcPts val="500"/>
              </a:spcBef>
              <a:spcAft>
                <a:spcPts val="0"/>
              </a:spcAft>
              <a:buClr>
                <a:schemeClr val="dk2"/>
              </a:buClr>
              <a:buSzPts val="1200"/>
              <a:buNone/>
              <a:defRPr sz="1200"/>
            </a:lvl5pPr>
            <a:lvl6pPr lvl="5" algn="ctr">
              <a:lnSpc>
                <a:spcPct val="94000"/>
              </a:lnSpc>
              <a:spcBef>
                <a:spcPts val="500"/>
              </a:spcBef>
              <a:spcAft>
                <a:spcPts val="0"/>
              </a:spcAft>
              <a:buClr>
                <a:schemeClr val="dk2"/>
              </a:buClr>
              <a:buSzPts val="1200"/>
              <a:buNone/>
              <a:defRPr sz="1200"/>
            </a:lvl6pPr>
            <a:lvl7pPr lvl="6" algn="ctr">
              <a:lnSpc>
                <a:spcPct val="94000"/>
              </a:lnSpc>
              <a:spcBef>
                <a:spcPts val="500"/>
              </a:spcBef>
              <a:spcAft>
                <a:spcPts val="0"/>
              </a:spcAft>
              <a:buClr>
                <a:schemeClr val="dk2"/>
              </a:buClr>
              <a:buSzPts val="1200"/>
              <a:buNone/>
              <a:defRPr sz="1200"/>
            </a:lvl7pPr>
            <a:lvl8pPr lvl="7" algn="ctr">
              <a:lnSpc>
                <a:spcPct val="94000"/>
              </a:lnSpc>
              <a:spcBef>
                <a:spcPts val="500"/>
              </a:spcBef>
              <a:spcAft>
                <a:spcPts val="0"/>
              </a:spcAft>
              <a:buClr>
                <a:schemeClr val="dk2"/>
              </a:buClr>
              <a:buSzPts val="1200"/>
              <a:buNone/>
              <a:defRPr sz="1200"/>
            </a:lvl8pPr>
            <a:lvl9pPr lvl="8" algn="ctr">
              <a:lnSpc>
                <a:spcPct val="94000"/>
              </a:lnSpc>
              <a:spcBef>
                <a:spcPts val="500"/>
              </a:spcBef>
              <a:spcAft>
                <a:spcPts val="200"/>
              </a:spcAft>
              <a:buClr>
                <a:schemeClr val="dk2"/>
              </a:buClr>
              <a:buSzPts val="1200"/>
              <a:buNone/>
              <a:defRPr sz="1200"/>
            </a:lvl9pPr>
          </a:lstStyle>
          <a:p>
            <a:endParaRPr/>
          </a:p>
        </p:txBody>
      </p:sp>
      <p:grpSp>
        <p:nvGrpSpPr>
          <p:cNvPr id="20" name="Google Shape;20;p12"/>
          <p:cNvGrpSpPr/>
          <p:nvPr/>
        </p:nvGrpSpPr>
        <p:grpSpPr>
          <a:xfrm>
            <a:off x="752858" y="744470"/>
            <a:ext cx="10674119" cy="5349671"/>
            <a:chOff x="564643" y="744469"/>
            <a:chExt cx="8005589" cy="5349671"/>
          </a:xfrm>
        </p:grpSpPr>
        <p:sp>
          <p:nvSpPr>
            <p:cNvPr id="21" name="Google Shape;21;p12"/>
            <p:cNvSpPr/>
            <p:nvPr/>
          </p:nvSpPr>
          <p:spPr>
            <a:xfrm>
              <a:off x="6113972" y="1685652"/>
              <a:ext cx="2456260" cy="4408488"/>
            </a:xfrm>
            <a:custGeom>
              <a:avLst/>
              <a:gdLst/>
              <a:ahLst/>
              <a:cxnLst/>
              <a:rect l="l" t="t" r="r" b="b"/>
              <a:pathLst>
                <a:path w="10000" h="10000" extrusionOk="0">
                  <a:moveTo>
                    <a:pt x="8761" y="0"/>
                  </a:moveTo>
                  <a:lnTo>
                    <a:pt x="10000" y="0"/>
                  </a:lnTo>
                  <a:lnTo>
                    <a:pt x="10000" y="10000"/>
                  </a:lnTo>
                  <a:lnTo>
                    <a:pt x="0" y="10000"/>
                  </a:lnTo>
                  <a:lnTo>
                    <a:pt x="0" y="9357"/>
                  </a:lnTo>
                  <a:lnTo>
                    <a:pt x="8761" y="9357"/>
                  </a:lnTo>
                  <a:lnTo>
                    <a:pt x="8761" y="0"/>
                  </a:lnTo>
                  <a:close/>
                </a:path>
              </a:pathLst>
            </a:custGeom>
            <a:solidFill>
              <a:srgbClr val="7030A0"/>
            </a:solidFill>
            <a:ln>
              <a:noFill/>
            </a:ln>
          </p:spPr>
        </p:sp>
        <p:sp>
          <p:nvSpPr>
            <p:cNvPr id="22" name="Google Shape;22;p12"/>
            <p:cNvSpPr/>
            <p:nvPr/>
          </p:nvSpPr>
          <p:spPr>
            <a:xfrm rot="10800000">
              <a:off x="564643" y="744469"/>
              <a:ext cx="2456505" cy="4408488"/>
            </a:xfrm>
            <a:custGeom>
              <a:avLst/>
              <a:gdLst/>
              <a:ahLst/>
              <a:cxnLst/>
              <a:rect l="l" t="t" r="r" b="b"/>
              <a:pathLst>
                <a:path w="10001" h="10000" extrusionOk="0">
                  <a:moveTo>
                    <a:pt x="8762" y="0"/>
                  </a:moveTo>
                  <a:lnTo>
                    <a:pt x="10001" y="0"/>
                  </a:lnTo>
                  <a:lnTo>
                    <a:pt x="10001" y="10000"/>
                  </a:lnTo>
                  <a:lnTo>
                    <a:pt x="1" y="10000"/>
                  </a:lnTo>
                  <a:cubicBezTo>
                    <a:pt x="-2" y="9766"/>
                    <a:pt x="4" y="9586"/>
                    <a:pt x="1" y="9352"/>
                  </a:cubicBezTo>
                  <a:lnTo>
                    <a:pt x="8762" y="9346"/>
                  </a:lnTo>
                  <a:lnTo>
                    <a:pt x="8762" y="0"/>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4" name="Google Shape;24;p12"/>
          <p:cNvSpPr txBox="1">
            <a:spLocks noGrp="1"/>
          </p:cNvSpPr>
          <p:nvPr>
            <p:ph type="title"/>
          </p:nvPr>
        </p:nvSpPr>
        <p:spPr>
          <a:xfrm>
            <a:off x="1257703" y="3513221"/>
            <a:ext cx="9632976" cy="1058779"/>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 name="Picture 2">
            <a:extLst>
              <a:ext uri="{FF2B5EF4-FFF2-40B4-BE49-F238E27FC236}">
                <a16:creationId xmlns:a16="http://schemas.microsoft.com/office/drawing/2014/main" id="{4483B85C-BFF2-43EE-8642-C0C4B78B3F60}"/>
              </a:ext>
            </a:extLst>
          </p:cNvPr>
          <p:cNvPicPr>
            <a:picLocks noChangeAspect="1"/>
          </p:cNvPicPr>
          <p:nvPr userDrawn="1"/>
        </p:nvPicPr>
        <p:blipFill>
          <a:blip r:embed="rId2"/>
          <a:stretch>
            <a:fillRect/>
          </a:stretch>
        </p:blipFill>
        <p:spPr>
          <a:xfrm>
            <a:off x="7391272" y="688380"/>
            <a:ext cx="3499407" cy="2286198"/>
          </a:xfrm>
          <a:prstGeom prst="rect">
            <a:avLst/>
          </a:prstGeom>
        </p:spPr>
      </p:pic>
    </p:spTree>
    <p:extLst>
      <p:ext uri="{BB962C8B-B14F-4D97-AF65-F5344CB8AC3E}">
        <p14:creationId xmlns:p14="http://schemas.microsoft.com/office/powerpoint/2010/main" val="2364110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1371600" y="2729065"/>
            <a:ext cx="9601200" cy="3492626"/>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Tree>
    <p:extLst>
      <p:ext uri="{BB962C8B-B14F-4D97-AF65-F5344CB8AC3E}">
        <p14:creationId xmlns:p14="http://schemas.microsoft.com/office/powerpoint/2010/main" val="487847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Candara"/>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1371600" y="2286001"/>
            <a:ext cx="4447787"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1" name="Google Shape;31;p14"/>
          <p:cNvSpPr txBox="1">
            <a:spLocks noGrp="1"/>
          </p:cNvSpPr>
          <p:nvPr>
            <p:ph type="body" idx="2"/>
          </p:nvPr>
        </p:nvSpPr>
        <p:spPr>
          <a:xfrm>
            <a:off x="6525403" y="2286001"/>
            <a:ext cx="4447787"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Tree>
    <p:extLst>
      <p:ext uri="{BB962C8B-B14F-4D97-AF65-F5344CB8AC3E}">
        <p14:creationId xmlns:p14="http://schemas.microsoft.com/office/powerpoint/2010/main" val="383143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Candara"/>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1371600" y="2286001"/>
            <a:ext cx="4447787"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1" name="Google Shape;31;p14"/>
          <p:cNvSpPr txBox="1">
            <a:spLocks noGrp="1"/>
          </p:cNvSpPr>
          <p:nvPr>
            <p:ph type="body" idx="2"/>
          </p:nvPr>
        </p:nvSpPr>
        <p:spPr>
          <a:xfrm>
            <a:off x="6525403" y="2286001"/>
            <a:ext cx="4447787"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37469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624936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934647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863CD-BD5B-504F-8B99-5CBD4EDA9767}" type="datetimeFigureOut">
              <a:rPr lang="en-US" smtClean="0"/>
              <a:t>9/16/22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7983F-2405-914C-B4A7-31E87758B83A}" type="slidenum">
              <a:rPr lang="en-US" smtClean="0"/>
              <a:t>‹#›</a:t>
            </a:fld>
            <a:endParaRPr lang="en-US"/>
          </a:p>
        </p:txBody>
      </p:sp>
    </p:spTree>
    <p:extLst>
      <p:ext uri="{BB962C8B-B14F-4D97-AF65-F5344CB8AC3E}">
        <p14:creationId xmlns:p14="http://schemas.microsoft.com/office/powerpoint/2010/main" val="247122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F29ACA-0213-439B-815F-DD6C428BDAFB}" type="datetimeFigureOut">
              <a:rPr lang="en-US" smtClean="0"/>
              <a:t>9/16/22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246285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795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947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EC1F-16F3-EFE7-05E9-3AC8A10A2F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4AA16-B0DE-95EF-674D-4F8625AFF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D7F95A-1A5B-5EF0-B481-CD3429670402}"/>
              </a:ext>
            </a:extLst>
          </p:cNvPr>
          <p:cNvSpPr>
            <a:spLocks noGrp="1"/>
          </p:cNvSpPr>
          <p:nvPr>
            <p:ph type="dt" sz="half" idx="10"/>
          </p:nvPr>
        </p:nvSpPr>
        <p:spPr/>
        <p:txBody>
          <a:bodyPr/>
          <a:lstStyle/>
          <a:p>
            <a:fld id="{E38362D2-AA77-4591-AA90-3AD9884CE734}" type="datetimeFigureOut">
              <a:rPr lang="en-US" smtClean="0"/>
              <a:t>9/16/22</a:t>
            </a:fld>
            <a:endParaRPr lang="en-US"/>
          </a:p>
        </p:txBody>
      </p:sp>
      <p:sp>
        <p:nvSpPr>
          <p:cNvPr id="5" name="Footer Placeholder 4">
            <a:extLst>
              <a:ext uri="{FF2B5EF4-FFF2-40B4-BE49-F238E27FC236}">
                <a16:creationId xmlns:a16="http://schemas.microsoft.com/office/drawing/2014/main" id="{B91D7BB1-E88D-BADE-A363-49D9F0DBBB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C3C76-E1B4-9D53-4384-61D2D86E18F4}"/>
              </a:ext>
            </a:extLst>
          </p:cNvPr>
          <p:cNvSpPr>
            <a:spLocks noGrp="1"/>
          </p:cNvSpPr>
          <p:nvPr>
            <p:ph type="sldNum" sz="quarter" idx="12"/>
          </p:nvPr>
        </p:nvSpPr>
        <p:spPr/>
        <p:txBody>
          <a:bodyPr/>
          <a:lstStyle/>
          <a:p>
            <a:fld id="{77C4725F-768A-439D-BE4D-061F1C410186}" type="slidenum">
              <a:rPr lang="en-US" smtClean="0"/>
              <a:t>‹#›</a:t>
            </a:fld>
            <a:endParaRPr lang="en-US"/>
          </a:p>
        </p:txBody>
      </p:sp>
    </p:spTree>
    <p:extLst>
      <p:ext uri="{BB962C8B-B14F-4D97-AF65-F5344CB8AC3E}">
        <p14:creationId xmlns:p14="http://schemas.microsoft.com/office/powerpoint/2010/main" val="424091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2A6D-816C-2F9B-C376-A95E17220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963E27-AE7D-CDEB-6911-961C8F6CCA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E8806-C2DF-F016-F233-C57A7F8DBFEF}"/>
              </a:ext>
            </a:extLst>
          </p:cNvPr>
          <p:cNvSpPr>
            <a:spLocks noGrp="1"/>
          </p:cNvSpPr>
          <p:nvPr>
            <p:ph type="dt" sz="half" idx="10"/>
          </p:nvPr>
        </p:nvSpPr>
        <p:spPr/>
        <p:txBody>
          <a:bodyPr/>
          <a:lstStyle/>
          <a:p>
            <a:fld id="{E38362D2-AA77-4591-AA90-3AD9884CE734}" type="datetimeFigureOut">
              <a:rPr lang="en-US" smtClean="0"/>
              <a:t>9/16/22</a:t>
            </a:fld>
            <a:endParaRPr lang="en-US"/>
          </a:p>
        </p:txBody>
      </p:sp>
      <p:sp>
        <p:nvSpPr>
          <p:cNvPr id="5" name="Footer Placeholder 4">
            <a:extLst>
              <a:ext uri="{FF2B5EF4-FFF2-40B4-BE49-F238E27FC236}">
                <a16:creationId xmlns:a16="http://schemas.microsoft.com/office/drawing/2014/main" id="{1C6F741A-872D-C7D5-E745-E1EF3182D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472A9-83CF-3E46-8B10-659EE3E5F336}"/>
              </a:ext>
            </a:extLst>
          </p:cNvPr>
          <p:cNvSpPr>
            <a:spLocks noGrp="1"/>
          </p:cNvSpPr>
          <p:nvPr>
            <p:ph type="sldNum" sz="quarter" idx="12"/>
          </p:nvPr>
        </p:nvSpPr>
        <p:spPr/>
        <p:txBody>
          <a:bodyPr/>
          <a:lstStyle/>
          <a:p>
            <a:fld id="{77C4725F-768A-439D-BE4D-061F1C410186}" type="slidenum">
              <a:rPr lang="en-US" smtClean="0"/>
              <a:t>‹#›</a:t>
            </a:fld>
            <a:endParaRPr lang="en-US"/>
          </a:p>
        </p:txBody>
      </p:sp>
    </p:spTree>
    <p:extLst>
      <p:ext uri="{BB962C8B-B14F-4D97-AF65-F5344CB8AC3E}">
        <p14:creationId xmlns:p14="http://schemas.microsoft.com/office/powerpoint/2010/main" val="20695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272F-34FE-12FA-325D-4082F23E57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604415-CBA2-B48E-4904-6AE2760CC4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669E63-756D-310E-98FF-EDE2B7D329AF}"/>
              </a:ext>
            </a:extLst>
          </p:cNvPr>
          <p:cNvSpPr>
            <a:spLocks noGrp="1"/>
          </p:cNvSpPr>
          <p:nvPr>
            <p:ph type="dt" sz="half" idx="10"/>
          </p:nvPr>
        </p:nvSpPr>
        <p:spPr/>
        <p:txBody>
          <a:bodyPr/>
          <a:lstStyle/>
          <a:p>
            <a:fld id="{E38362D2-AA77-4591-AA90-3AD9884CE734}" type="datetimeFigureOut">
              <a:rPr lang="en-US" smtClean="0"/>
              <a:t>9/16/22</a:t>
            </a:fld>
            <a:endParaRPr lang="en-US"/>
          </a:p>
        </p:txBody>
      </p:sp>
      <p:sp>
        <p:nvSpPr>
          <p:cNvPr id="5" name="Footer Placeholder 4">
            <a:extLst>
              <a:ext uri="{FF2B5EF4-FFF2-40B4-BE49-F238E27FC236}">
                <a16:creationId xmlns:a16="http://schemas.microsoft.com/office/drawing/2014/main" id="{B368BF31-A1AE-3E0B-F827-E44210471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E439F-B336-D521-3EEB-D72A309B26B6}"/>
              </a:ext>
            </a:extLst>
          </p:cNvPr>
          <p:cNvSpPr>
            <a:spLocks noGrp="1"/>
          </p:cNvSpPr>
          <p:nvPr>
            <p:ph type="sldNum" sz="quarter" idx="12"/>
          </p:nvPr>
        </p:nvSpPr>
        <p:spPr/>
        <p:txBody>
          <a:bodyPr/>
          <a:lstStyle/>
          <a:p>
            <a:fld id="{77C4725F-768A-439D-BE4D-061F1C410186}" type="slidenum">
              <a:rPr lang="en-US" smtClean="0"/>
              <a:t>‹#›</a:t>
            </a:fld>
            <a:endParaRPr lang="en-US"/>
          </a:p>
        </p:txBody>
      </p:sp>
    </p:spTree>
    <p:extLst>
      <p:ext uri="{BB962C8B-B14F-4D97-AF65-F5344CB8AC3E}">
        <p14:creationId xmlns:p14="http://schemas.microsoft.com/office/powerpoint/2010/main" val="186885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6052-B28E-100C-3409-377E4EAFA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99076A-65EA-CDB9-2DE0-89B2B2BB13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505A19-896A-C044-1D00-93B660B740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69124E-02B3-CEE0-41EC-0752D66655B8}"/>
              </a:ext>
            </a:extLst>
          </p:cNvPr>
          <p:cNvSpPr>
            <a:spLocks noGrp="1"/>
          </p:cNvSpPr>
          <p:nvPr>
            <p:ph type="dt" sz="half" idx="10"/>
          </p:nvPr>
        </p:nvSpPr>
        <p:spPr/>
        <p:txBody>
          <a:bodyPr/>
          <a:lstStyle/>
          <a:p>
            <a:fld id="{E38362D2-AA77-4591-AA90-3AD9884CE734}" type="datetimeFigureOut">
              <a:rPr lang="en-US" smtClean="0"/>
              <a:t>9/16/22</a:t>
            </a:fld>
            <a:endParaRPr lang="en-US"/>
          </a:p>
        </p:txBody>
      </p:sp>
      <p:sp>
        <p:nvSpPr>
          <p:cNvPr id="6" name="Footer Placeholder 5">
            <a:extLst>
              <a:ext uri="{FF2B5EF4-FFF2-40B4-BE49-F238E27FC236}">
                <a16:creationId xmlns:a16="http://schemas.microsoft.com/office/drawing/2014/main" id="{0FEC5F50-47E8-8F5A-1FE5-68CC6642B0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23625-63FE-0295-55C7-DD118B48045A}"/>
              </a:ext>
            </a:extLst>
          </p:cNvPr>
          <p:cNvSpPr>
            <a:spLocks noGrp="1"/>
          </p:cNvSpPr>
          <p:nvPr>
            <p:ph type="sldNum" sz="quarter" idx="12"/>
          </p:nvPr>
        </p:nvSpPr>
        <p:spPr/>
        <p:txBody>
          <a:bodyPr/>
          <a:lstStyle/>
          <a:p>
            <a:fld id="{77C4725F-768A-439D-BE4D-061F1C410186}" type="slidenum">
              <a:rPr lang="en-US" smtClean="0"/>
              <a:t>‹#›</a:t>
            </a:fld>
            <a:endParaRPr lang="en-US"/>
          </a:p>
        </p:txBody>
      </p:sp>
    </p:spTree>
    <p:extLst>
      <p:ext uri="{BB962C8B-B14F-4D97-AF65-F5344CB8AC3E}">
        <p14:creationId xmlns:p14="http://schemas.microsoft.com/office/powerpoint/2010/main" val="3842489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jp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rgbClr val="FAFAFA"/>
            </a:gs>
            <a:gs pos="100000">
              <a:srgbClr val="CECECE"/>
            </a:gs>
          </a:gsLst>
          <a:lin ang="5400000" scaled="0"/>
        </a:gra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dk2"/>
              </a:buClr>
              <a:buSzPts val="4400"/>
              <a:buFont typeface="Candara"/>
              <a:buNone/>
              <a:defRPr sz="4400" b="0" i="0" u="none" strike="noStrike" cap="none">
                <a:solidFill>
                  <a:schemeClr val="dk2"/>
                </a:solidFill>
                <a:latin typeface="Candara"/>
                <a:ea typeface="Candara"/>
                <a:cs typeface="Candara"/>
                <a:sym typeface="Canda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1371600" y="2729065"/>
            <a:ext cx="9601200" cy="349262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Candara"/>
                <a:ea typeface="Candara"/>
                <a:cs typeface="Candara"/>
                <a:sym typeface="Candara"/>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Candara"/>
                <a:ea typeface="Candara"/>
                <a:cs typeface="Candara"/>
                <a:sym typeface="Candara"/>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Candara"/>
                <a:ea typeface="Candara"/>
                <a:cs typeface="Candara"/>
                <a:sym typeface="Candara"/>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Candara"/>
                <a:ea typeface="Candara"/>
                <a:cs typeface="Candara"/>
                <a:sym typeface="Candara"/>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Candara"/>
                <a:ea typeface="Candara"/>
                <a:cs typeface="Candara"/>
                <a:sym typeface="Candara"/>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Candara"/>
                <a:ea typeface="Candara"/>
                <a:cs typeface="Candara"/>
                <a:sym typeface="Candara"/>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Candara"/>
                <a:ea typeface="Candara"/>
                <a:cs typeface="Candara"/>
                <a:sym typeface="Candara"/>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Candara"/>
                <a:ea typeface="Candara"/>
                <a:cs typeface="Candara"/>
                <a:sym typeface="Candara"/>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Candara"/>
                <a:ea typeface="Candara"/>
                <a:cs typeface="Candara"/>
                <a:sym typeface="Candara"/>
              </a:defRPr>
            </a:lvl9pPr>
          </a:lstStyle>
          <a:p>
            <a:endParaRPr dirty="0"/>
          </a:p>
        </p:txBody>
      </p:sp>
      <p:sp>
        <p:nvSpPr>
          <p:cNvPr id="12" name="Google Shape;12;p11"/>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11" title="Side bar"/>
          <p:cNvSpPr/>
          <p:nvPr/>
        </p:nvSpPr>
        <p:spPr>
          <a:xfrm>
            <a:off x="478095" y="376"/>
            <a:ext cx="228600" cy="6858000"/>
          </a:xfrm>
          <a:prstGeom prst="rect">
            <a:avLst/>
          </a:prstGeom>
          <a:solidFill>
            <a:srgbClr val="7030A0"/>
          </a:solidFill>
          <a:ln w="349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4" name="Google Shape;14;p11"/>
          <p:cNvPicPr preferRelativeResize="0"/>
          <p:nvPr/>
        </p:nvPicPr>
        <p:blipFill rotWithShape="1">
          <a:blip r:embed="rId7">
            <a:alphaModFix/>
          </a:blip>
          <a:srcRect/>
          <a:stretch/>
        </p:blipFill>
        <p:spPr>
          <a:xfrm>
            <a:off x="954390" y="15319"/>
            <a:ext cx="956109" cy="1113546"/>
          </a:xfrm>
          <a:prstGeom prst="rect">
            <a:avLst/>
          </a:prstGeom>
          <a:noFill/>
          <a:ln>
            <a:noFill/>
          </a:ln>
        </p:spPr>
      </p:pic>
      <p:pic>
        <p:nvPicPr>
          <p:cNvPr id="15" name="Google Shape;15;p11"/>
          <p:cNvPicPr preferRelativeResize="0"/>
          <p:nvPr/>
        </p:nvPicPr>
        <p:blipFill rotWithShape="1">
          <a:blip r:embed="rId8">
            <a:alphaModFix/>
          </a:blip>
          <a:srcRect/>
          <a:stretch/>
        </p:blipFill>
        <p:spPr>
          <a:xfrm>
            <a:off x="9428480" y="335130"/>
            <a:ext cx="2688104" cy="538629"/>
          </a:xfrm>
          <a:prstGeom prst="rect">
            <a:avLst/>
          </a:prstGeom>
          <a:noFill/>
          <a:ln>
            <a:noFill/>
          </a:ln>
        </p:spPr>
      </p:pic>
      <p:sp>
        <p:nvSpPr>
          <p:cNvPr id="16" name="Google Shape;16;p11"/>
          <p:cNvSpPr/>
          <p:nvPr/>
        </p:nvSpPr>
        <p:spPr>
          <a:xfrm>
            <a:off x="1371600" y="6335991"/>
            <a:ext cx="9601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chemeClr val="dk1"/>
                </a:solidFill>
                <a:latin typeface="Candara"/>
                <a:ea typeface="Candara"/>
                <a:cs typeface="Candara"/>
                <a:sym typeface="Candara"/>
              </a:rPr>
              <a:t>Funded by the NIFA-AFRI CAP Program - </a:t>
            </a:r>
            <a:r>
              <a:rPr lang="en-US" sz="1000" b="1" i="0" u="none" strike="noStrike" cap="none">
                <a:solidFill>
                  <a:schemeClr val="dk1"/>
                </a:solidFill>
                <a:latin typeface="Candara"/>
                <a:ea typeface="Candara"/>
                <a:cs typeface="Candara"/>
                <a:sym typeface="Candara"/>
              </a:rPr>
              <a:t>2017-68005-26867.  </a:t>
            </a:r>
            <a:r>
              <a:rPr lang="en-US" sz="1000" b="0" i="0" u="none" strike="noStrike" cap="none">
                <a:solidFill>
                  <a:schemeClr val="dk1"/>
                </a:solidFill>
                <a:latin typeface="Candara"/>
                <a:ea typeface="Candara"/>
                <a:cs typeface="Candara"/>
                <a:sym typeface="Candara"/>
              </a:rPr>
              <a:t>Any opinions, findings, conclusions, or recommendations expressed in this publication are those of the author(s) and do not necessarily reflect the view of the U.S. Department of Agriculture.</a:t>
            </a:r>
            <a:endParaRPr sz="140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userDrawn="1">
          <p15:clr>
            <a:srgbClr val="F26B43"/>
          </p15:clr>
        </p15:guide>
        <p15:guide id="2" pos="9216" userDrawn="1">
          <p15:clr>
            <a:srgbClr val="F26B43"/>
          </p15:clr>
        </p15:guide>
        <p15:guide id="3" pos="1248" userDrawn="1">
          <p15:clr>
            <a:srgbClr val="F26B43"/>
          </p15:clr>
        </p15:guide>
        <p15:guide id="4" pos="1152" userDrawn="1">
          <p15:clr>
            <a:srgbClr val="F26B43"/>
          </p15:clr>
        </p15:guide>
        <p15:guide id="5" orient="horz" pos="1440" userDrawn="1">
          <p15:clr>
            <a:srgbClr val="F26B43"/>
          </p15:clr>
        </p15:guide>
        <p15:guide id="6" orient="horz" pos="3696" userDrawn="1">
          <p15:clr>
            <a:srgbClr val="F26B43"/>
          </p15:clr>
        </p15:guide>
        <p15:guide id="7" orient="horz" pos="432" userDrawn="1">
          <p15:clr>
            <a:srgbClr val="F26B43"/>
          </p15:clr>
        </p15:guide>
        <p15:guide id="8" orient="horz" pos="1512" userDrawn="1">
          <p15:clr>
            <a:srgbClr val="F26B43"/>
          </p15:clr>
        </p15:guide>
        <p15:guide id="9" pos="6912" userDrawn="1">
          <p15:clr>
            <a:srgbClr val="F26B43"/>
          </p15:clr>
        </p15:guide>
        <p15:guide id="10" pos="936" userDrawn="1">
          <p15:clr>
            <a:srgbClr val="F26B43"/>
          </p15:clr>
        </p15:guide>
        <p15:guide id="11" pos="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1833C2-FE32-BEC0-6A6F-F86DEB4D7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0454EE-1FFD-7B98-3E9F-E528CBD3F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00454-B06B-0A05-634D-2EFA7C3CAE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362D2-AA77-4591-AA90-3AD9884CE734}" type="datetimeFigureOut">
              <a:rPr lang="en-US" smtClean="0"/>
              <a:t>9/16/22</a:t>
            </a:fld>
            <a:endParaRPr lang="en-US"/>
          </a:p>
        </p:txBody>
      </p:sp>
      <p:sp>
        <p:nvSpPr>
          <p:cNvPr id="5" name="Footer Placeholder 4">
            <a:extLst>
              <a:ext uri="{FF2B5EF4-FFF2-40B4-BE49-F238E27FC236}">
                <a16:creationId xmlns:a16="http://schemas.microsoft.com/office/drawing/2014/main" id="{EE79BE64-A7BC-1036-E4EC-F92F715A4D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763837-5436-8365-CB6E-82381EA5DC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4725F-768A-439D-BE4D-061F1C410186}" type="slidenum">
              <a:rPr lang="en-US" smtClean="0"/>
              <a:t>‹#›</a:t>
            </a:fld>
            <a:endParaRPr lang="en-US"/>
          </a:p>
        </p:txBody>
      </p:sp>
    </p:spTree>
    <p:extLst>
      <p:ext uri="{BB962C8B-B14F-4D97-AF65-F5344CB8AC3E}">
        <p14:creationId xmlns:p14="http://schemas.microsoft.com/office/powerpoint/2010/main" val="181596854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rgbClr val="FAFAFA"/>
            </a:gs>
            <a:gs pos="100000">
              <a:srgbClr val="CECECE"/>
            </a:gs>
          </a:gsLst>
          <a:lin ang="5400000" scaled="0"/>
        </a:gra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dk2"/>
              </a:buClr>
              <a:buSzPts val="4400"/>
              <a:buFont typeface="Candara"/>
              <a:buNone/>
              <a:defRPr sz="4400" b="0" i="0" u="none" strike="noStrike" cap="none">
                <a:solidFill>
                  <a:schemeClr val="dk2"/>
                </a:solidFill>
                <a:latin typeface="Candara"/>
                <a:ea typeface="Candara"/>
                <a:cs typeface="Candara"/>
                <a:sym typeface="Canda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1371600" y="2729065"/>
            <a:ext cx="9601200" cy="349262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Candara"/>
                <a:ea typeface="Candara"/>
                <a:cs typeface="Candara"/>
                <a:sym typeface="Candara"/>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Candara"/>
                <a:ea typeface="Candara"/>
                <a:cs typeface="Candara"/>
                <a:sym typeface="Candara"/>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Candara"/>
                <a:ea typeface="Candara"/>
                <a:cs typeface="Candara"/>
                <a:sym typeface="Candara"/>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Candara"/>
                <a:ea typeface="Candara"/>
                <a:cs typeface="Candara"/>
                <a:sym typeface="Candara"/>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Candara"/>
                <a:ea typeface="Candara"/>
                <a:cs typeface="Candara"/>
                <a:sym typeface="Candara"/>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Candara"/>
                <a:ea typeface="Candara"/>
                <a:cs typeface="Candara"/>
                <a:sym typeface="Candara"/>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Candara"/>
                <a:ea typeface="Candara"/>
                <a:cs typeface="Candara"/>
                <a:sym typeface="Candara"/>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Candara"/>
                <a:ea typeface="Candara"/>
                <a:cs typeface="Candara"/>
                <a:sym typeface="Candara"/>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Candara"/>
                <a:ea typeface="Candara"/>
                <a:cs typeface="Candara"/>
                <a:sym typeface="Candara"/>
              </a:defRPr>
            </a:lvl9pPr>
          </a:lstStyle>
          <a:p>
            <a:endParaRPr/>
          </a:p>
        </p:txBody>
      </p:sp>
      <p:sp>
        <p:nvSpPr>
          <p:cNvPr id="12" name="Google Shape;12;p11"/>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11" title="Side bar"/>
          <p:cNvSpPr/>
          <p:nvPr/>
        </p:nvSpPr>
        <p:spPr>
          <a:xfrm>
            <a:off x="478095" y="376"/>
            <a:ext cx="228600" cy="6858000"/>
          </a:xfrm>
          <a:prstGeom prst="rect">
            <a:avLst/>
          </a:prstGeom>
          <a:solidFill>
            <a:srgbClr val="7030A0"/>
          </a:solidFill>
          <a:ln w="349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4" name="Google Shape;14;p11"/>
          <p:cNvPicPr preferRelativeResize="0"/>
          <p:nvPr/>
        </p:nvPicPr>
        <p:blipFill rotWithShape="1">
          <a:blip r:embed="rId10">
            <a:alphaModFix/>
          </a:blip>
          <a:srcRect/>
          <a:stretch/>
        </p:blipFill>
        <p:spPr>
          <a:xfrm>
            <a:off x="954390" y="15319"/>
            <a:ext cx="956109" cy="1113546"/>
          </a:xfrm>
          <a:prstGeom prst="rect">
            <a:avLst/>
          </a:prstGeom>
          <a:noFill/>
          <a:ln>
            <a:noFill/>
          </a:ln>
        </p:spPr>
      </p:pic>
      <p:pic>
        <p:nvPicPr>
          <p:cNvPr id="15" name="Google Shape;15;p11"/>
          <p:cNvPicPr preferRelativeResize="0"/>
          <p:nvPr/>
        </p:nvPicPr>
        <p:blipFill rotWithShape="1">
          <a:blip r:embed="rId11">
            <a:alphaModFix/>
          </a:blip>
          <a:srcRect/>
          <a:stretch/>
        </p:blipFill>
        <p:spPr>
          <a:xfrm>
            <a:off x="9428480" y="335130"/>
            <a:ext cx="2688104" cy="538629"/>
          </a:xfrm>
          <a:prstGeom prst="rect">
            <a:avLst/>
          </a:prstGeom>
          <a:noFill/>
          <a:ln>
            <a:noFill/>
          </a:ln>
        </p:spPr>
      </p:pic>
      <p:sp>
        <p:nvSpPr>
          <p:cNvPr id="16" name="Google Shape;16;p11"/>
          <p:cNvSpPr/>
          <p:nvPr/>
        </p:nvSpPr>
        <p:spPr>
          <a:xfrm>
            <a:off x="1371600" y="6335991"/>
            <a:ext cx="9601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chemeClr val="dk1"/>
                </a:solidFill>
                <a:latin typeface="Candara"/>
                <a:ea typeface="Candara"/>
                <a:cs typeface="Candara"/>
                <a:sym typeface="Candara"/>
              </a:rPr>
              <a:t>Funded by the NIFA-AFRI CAP Program - </a:t>
            </a:r>
            <a:r>
              <a:rPr lang="en-US" sz="1000" b="1" i="0" u="none" strike="noStrike" cap="none">
                <a:solidFill>
                  <a:schemeClr val="dk1"/>
                </a:solidFill>
                <a:latin typeface="Candara"/>
                <a:ea typeface="Candara"/>
                <a:cs typeface="Candara"/>
                <a:sym typeface="Candara"/>
              </a:rPr>
              <a:t>2017-68005-26867.  </a:t>
            </a:r>
            <a:r>
              <a:rPr lang="en-US" sz="1000" b="0" i="0" u="none" strike="noStrike" cap="none">
                <a:solidFill>
                  <a:schemeClr val="dk1"/>
                </a:solidFill>
                <a:latin typeface="Candara"/>
                <a:ea typeface="Candara"/>
                <a:cs typeface="Candara"/>
                <a:sym typeface="Candara"/>
              </a:rPr>
              <a:t>Any opinions, findings, conclusions, or recommendations expressed in this publication are those of the author(s) and do not necessarily reflect the view of the U.S. Department of Agriculture.</a:t>
            </a:r>
            <a:endParaRPr sz="1400"/>
          </a:p>
        </p:txBody>
      </p:sp>
    </p:spTree>
    <p:extLst>
      <p:ext uri="{BB962C8B-B14F-4D97-AF65-F5344CB8AC3E}">
        <p14:creationId xmlns:p14="http://schemas.microsoft.com/office/powerpoint/2010/main" val="4120051224"/>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pos="9216">
          <p15:clr>
            <a:srgbClr val="F26B43"/>
          </p15:clr>
        </p15:guide>
        <p15:guide id="3" pos="1248">
          <p15:clr>
            <a:srgbClr val="F26B43"/>
          </p15:clr>
        </p15:guide>
        <p15:guide id="4" pos="1152">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serc.carleton.edu/trex/students/labs/lab4_1.html"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phoenix.gov/waterservices/resourcesconservation/drought-information" TargetMode="External"/><Relationship Id="rId2" Type="http://schemas.openxmlformats.org/officeDocument/2006/relationships/hyperlink" Target="https://www.sciencenews.org/article/climate-change-made-southwestern-u-s-drought-worst-1200-years"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3" name="Title 2">
            <a:extLst>
              <a:ext uri="{FF2B5EF4-FFF2-40B4-BE49-F238E27FC236}">
                <a16:creationId xmlns:a16="http://schemas.microsoft.com/office/drawing/2014/main" id="{C2BC9A5A-D472-45CF-8480-68DD52798FDE}"/>
              </a:ext>
            </a:extLst>
          </p:cNvPr>
          <p:cNvSpPr>
            <a:spLocks noGrp="1"/>
          </p:cNvSpPr>
          <p:nvPr>
            <p:ph type="title"/>
          </p:nvPr>
        </p:nvSpPr>
        <p:spPr>
          <a:xfrm>
            <a:off x="1975458" y="3749195"/>
            <a:ext cx="9632976" cy="1058779"/>
          </a:xfrm>
        </p:spPr>
        <p:txBody>
          <a:bodyPr/>
          <a:lstStyle/>
          <a:p>
            <a:r>
              <a:rPr lang="en-US" sz="4400" dirty="0">
                <a:cs typeface="Calibri Light"/>
              </a:rPr>
              <a:t>Biotic Resilience in the Desert</a:t>
            </a:r>
            <a:endParaRPr lang="en-US" dirty="0"/>
          </a:p>
        </p:txBody>
      </p:sp>
      <p:sp>
        <p:nvSpPr>
          <p:cNvPr id="5" name="Subtitle 4">
            <a:extLst>
              <a:ext uri="{FF2B5EF4-FFF2-40B4-BE49-F238E27FC236}">
                <a16:creationId xmlns:a16="http://schemas.microsoft.com/office/drawing/2014/main" id="{D25693EA-C8A9-4EF5-887C-60FFFC65173B}"/>
              </a:ext>
            </a:extLst>
          </p:cNvPr>
          <p:cNvSpPr>
            <a:spLocks noGrp="1"/>
          </p:cNvSpPr>
          <p:nvPr>
            <p:ph type="subTitle" idx="1"/>
          </p:nvPr>
        </p:nvSpPr>
        <p:spPr/>
        <p:txBody>
          <a:bodyPr/>
          <a:lstStyle/>
          <a:p>
            <a:r>
              <a:rPr lang="en-US" dirty="0"/>
              <a:t>Matt Swanson, Nick Morris, Juan Arias, Nathan Notah </a:t>
            </a:r>
          </a:p>
          <a:p>
            <a:r>
              <a:rPr lang="en-US" dirty="0"/>
              <a:t>University of Arizona Cooperative Extension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AEF0-46E0-4332-96E7-882A07035106}"/>
              </a:ext>
            </a:extLst>
          </p:cNvPr>
          <p:cNvSpPr>
            <a:spLocks noGrp="1"/>
          </p:cNvSpPr>
          <p:nvPr>
            <p:ph type="title"/>
          </p:nvPr>
        </p:nvSpPr>
        <p:spPr>
          <a:xfrm>
            <a:off x="726870" y="995341"/>
            <a:ext cx="3097378" cy="1781175"/>
          </a:xfrm>
        </p:spPr>
        <p:txBody>
          <a:bodyPr>
            <a:noAutofit/>
          </a:bodyPr>
          <a:lstStyle/>
          <a:p>
            <a:r>
              <a:rPr lang="en-US" sz="2400" b="1" dirty="0">
                <a:solidFill>
                  <a:srgbClr val="FF0000"/>
                </a:solidFill>
                <a:cs typeface="Calibri Light"/>
              </a:rPr>
              <a:t>Can we learn from  the resilience of other members of the desert ecosystem?</a:t>
            </a:r>
            <a:endParaRPr lang="en-US" sz="2400" b="1" dirty="0">
              <a:solidFill>
                <a:srgbClr val="FF0000"/>
              </a:solidFill>
            </a:endParaRPr>
          </a:p>
        </p:txBody>
      </p:sp>
      <p:sp>
        <p:nvSpPr>
          <p:cNvPr id="3" name="Content Placeholder 2">
            <a:extLst>
              <a:ext uri="{FF2B5EF4-FFF2-40B4-BE49-F238E27FC236}">
                <a16:creationId xmlns:a16="http://schemas.microsoft.com/office/drawing/2014/main" id="{5BF22A58-3988-4994-B9F9-B86B55E108FE}"/>
              </a:ext>
            </a:extLst>
          </p:cNvPr>
          <p:cNvSpPr>
            <a:spLocks noGrp="1"/>
          </p:cNvSpPr>
          <p:nvPr>
            <p:ph idx="1"/>
          </p:nvPr>
        </p:nvSpPr>
        <p:spPr>
          <a:xfrm>
            <a:off x="689666" y="2422883"/>
            <a:ext cx="4272362" cy="2837375"/>
          </a:xfrm>
        </p:spPr>
        <p:txBody>
          <a:bodyPr vert="horz" lIns="91440" tIns="45720" rIns="91440" bIns="45720" rtlCol="0" anchor="t">
            <a:noAutofit/>
          </a:bodyPr>
          <a:lstStyle/>
          <a:p>
            <a:r>
              <a:rPr lang="en-US" sz="2400" b="1" dirty="0">
                <a:latin typeface="Calibri"/>
                <a:cs typeface="Calibri Light"/>
              </a:rPr>
              <a:t>Coyote/ Ma'ii / IIsawu – movement and innovation</a:t>
            </a:r>
          </a:p>
          <a:p>
            <a:pPr marL="101600" indent="0">
              <a:buNone/>
            </a:pPr>
            <a:endParaRPr lang="en-US" sz="2400" b="1" dirty="0">
              <a:cs typeface="Arial"/>
            </a:endParaRPr>
          </a:p>
        </p:txBody>
      </p:sp>
      <p:graphicFrame>
        <p:nvGraphicFramePr>
          <p:cNvPr id="16" name="Table 16">
            <a:extLst>
              <a:ext uri="{FF2B5EF4-FFF2-40B4-BE49-F238E27FC236}">
                <a16:creationId xmlns:a16="http://schemas.microsoft.com/office/drawing/2014/main" id="{C4609803-D544-475B-92BF-434D1DA2B2BD}"/>
              </a:ext>
            </a:extLst>
          </p:cNvPr>
          <p:cNvGraphicFramePr>
            <a:graphicFrameLocks noGrp="1"/>
          </p:cNvGraphicFramePr>
          <p:nvPr>
            <p:extLst>
              <p:ext uri="{D42A27DB-BD31-4B8C-83A1-F6EECF244321}">
                <p14:modId xmlns:p14="http://schemas.microsoft.com/office/powerpoint/2010/main" val="2802112879"/>
              </p:ext>
            </p:extLst>
          </p:nvPr>
        </p:nvGraphicFramePr>
        <p:xfrm>
          <a:off x="8660516" y="1506241"/>
          <a:ext cx="2361375" cy="3864104"/>
        </p:xfrm>
        <a:graphic>
          <a:graphicData uri="http://schemas.openxmlformats.org/drawingml/2006/table">
            <a:tbl>
              <a:tblPr firstRow="1" bandRow="1">
                <a:noFill/>
                <a:tableStyleId>{5C22544A-7EE6-4342-B048-85BDC9FD1C3A}</a:tableStyleId>
              </a:tblPr>
              <a:tblGrid>
                <a:gridCol w="2361375">
                  <a:extLst>
                    <a:ext uri="{9D8B030D-6E8A-4147-A177-3AD203B41FA5}">
                      <a16:colId xmlns:a16="http://schemas.microsoft.com/office/drawing/2014/main" val="3200566715"/>
                    </a:ext>
                  </a:extLst>
                </a:gridCol>
              </a:tblGrid>
              <a:tr h="1733932">
                <a:tc>
                  <a:txBody>
                    <a:bodyPr/>
                    <a:lstStyle/>
                    <a:p>
                      <a:r>
                        <a:rPr lang="en-US" sz="3300" b="1" cap="none" spc="30" dirty="0">
                          <a:solidFill>
                            <a:schemeClr val="tx1"/>
                          </a:solidFill>
                        </a:rPr>
                        <a:t>Movement and Innovation</a:t>
                      </a:r>
                    </a:p>
                  </a:txBody>
                  <a:tcPr marL="0" marR="18860" marT="94298" marB="94298"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860641738"/>
                  </a:ext>
                </a:extLst>
              </a:tr>
              <a:tr h="2130172">
                <a:tc>
                  <a:txBody>
                    <a:bodyPr/>
                    <a:lstStyle/>
                    <a:p>
                      <a:r>
                        <a:rPr lang="en-US" sz="2500" cap="none" spc="0" dirty="0">
                          <a:solidFill>
                            <a:schemeClr val="tx1"/>
                          </a:solidFill>
                        </a:rPr>
                        <a:t>Examples: technology, migration, finding new sources</a:t>
                      </a:r>
                    </a:p>
                  </a:txBody>
                  <a:tcPr marL="0" marR="188595" marT="94298" marB="94298">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175514945"/>
                  </a:ext>
                </a:extLst>
              </a:tr>
            </a:tbl>
          </a:graphicData>
        </a:graphic>
      </p:graphicFrame>
      <p:sp>
        <p:nvSpPr>
          <p:cNvPr id="4" name="Callout: Right Arrow 3">
            <a:extLst>
              <a:ext uri="{FF2B5EF4-FFF2-40B4-BE49-F238E27FC236}">
                <a16:creationId xmlns:a16="http://schemas.microsoft.com/office/drawing/2014/main" id="{A300C4B9-EF4E-78E1-37AB-DE36FACE52A2}"/>
              </a:ext>
            </a:extLst>
          </p:cNvPr>
          <p:cNvSpPr/>
          <p:nvPr/>
        </p:nvSpPr>
        <p:spPr>
          <a:xfrm>
            <a:off x="5666679" y="1838093"/>
            <a:ext cx="2732047" cy="2871438"/>
          </a:xfrm>
          <a:prstGeom prst="right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cs typeface="Arial"/>
              </a:rPr>
              <a:t>How can humans learn from the Coyote's adaptations?</a:t>
            </a:r>
            <a:r>
              <a:rPr lang="en-US" sz="2000" dirty="0">
                <a:cs typeface="Arial"/>
              </a:rPr>
              <a:t> </a:t>
            </a:r>
          </a:p>
        </p:txBody>
      </p:sp>
    </p:spTree>
    <p:extLst>
      <p:ext uri="{BB962C8B-B14F-4D97-AF65-F5344CB8AC3E}">
        <p14:creationId xmlns:p14="http://schemas.microsoft.com/office/powerpoint/2010/main" val="202879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AEF0-46E0-4332-96E7-882A07035106}"/>
              </a:ext>
            </a:extLst>
          </p:cNvPr>
          <p:cNvSpPr>
            <a:spLocks noGrp="1"/>
          </p:cNvSpPr>
          <p:nvPr>
            <p:ph type="title"/>
          </p:nvPr>
        </p:nvSpPr>
        <p:spPr>
          <a:xfrm>
            <a:off x="726870" y="995341"/>
            <a:ext cx="3097378" cy="1781175"/>
          </a:xfrm>
        </p:spPr>
        <p:txBody>
          <a:bodyPr>
            <a:noAutofit/>
          </a:bodyPr>
          <a:lstStyle/>
          <a:p>
            <a:r>
              <a:rPr lang="en-US" sz="2400" b="1" dirty="0">
                <a:solidFill>
                  <a:srgbClr val="FF0000"/>
                </a:solidFill>
                <a:cs typeface="Calibri Light"/>
              </a:rPr>
              <a:t>Can we learn from  the resilience of other members of the desert ecosystem?</a:t>
            </a:r>
            <a:endParaRPr lang="en-US" sz="2400" b="1" dirty="0">
              <a:solidFill>
                <a:srgbClr val="FF0000"/>
              </a:solidFill>
            </a:endParaRPr>
          </a:p>
        </p:txBody>
      </p:sp>
      <p:sp>
        <p:nvSpPr>
          <p:cNvPr id="3" name="Content Placeholder 2">
            <a:extLst>
              <a:ext uri="{FF2B5EF4-FFF2-40B4-BE49-F238E27FC236}">
                <a16:creationId xmlns:a16="http://schemas.microsoft.com/office/drawing/2014/main" id="{5BF22A58-3988-4994-B9F9-B86B55E108FE}"/>
              </a:ext>
            </a:extLst>
          </p:cNvPr>
          <p:cNvSpPr>
            <a:spLocks noGrp="1"/>
          </p:cNvSpPr>
          <p:nvPr>
            <p:ph idx="1"/>
          </p:nvPr>
        </p:nvSpPr>
        <p:spPr>
          <a:xfrm>
            <a:off x="689666" y="2422883"/>
            <a:ext cx="4272362" cy="2837375"/>
          </a:xfrm>
        </p:spPr>
        <p:txBody>
          <a:bodyPr vert="horz" lIns="91440" tIns="45720" rIns="91440" bIns="45720" rtlCol="0" anchor="t">
            <a:noAutofit/>
          </a:bodyPr>
          <a:lstStyle/>
          <a:p>
            <a:pPr marL="101600" indent="0">
              <a:buNone/>
            </a:pPr>
            <a:endParaRPr lang="en-US" sz="2400" b="1" dirty="0">
              <a:latin typeface="Calibri"/>
              <a:cs typeface="Calibri Light"/>
            </a:endParaRPr>
          </a:p>
          <a:p>
            <a:r>
              <a:rPr lang="en-US" sz="2400" b="1" dirty="0">
                <a:latin typeface="Calibri"/>
                <a:cs typeface="Calibri"/>
              </a:rPr>
              <a:t>Saguaro/</a:t>
            </a:r>
            <a:r>
              <a:rPr lang="en-US" sz="2400" b="1" dirty="0">
                <a:ea typeface="+mn-lt"/>
                <a:cs typeface="+mn-lt"/>
              </a:rPr>
              <a:t>Hashan/Hoshtsoh - capturing and storage</a:t>
            </a:r>
          </a:p>
          <a:p>
            <a:r>
              <a:rPr lang="en-US" sz="2400" b="1" dirty="0">
                <a:latin typeface="Calibri"/>
                <a:cs typeface="Calibri"/>
              </a:rPr>
              <a:t>Roadrunner/ Tadai/Naatsédlózii -  efficiency and reuse</a:t>
            </a:r>
          </a:p>
        </p:txBody>
      </p:sp>
      <p:graphicFrame>
        <p:nvGraphicFramePr>
          <p:cNvPr id="16" name="Table 16">
            <a:extLst>
              <a:ext uri="{FF2B5EF4-FFF2-40B4-BE49-F238E27FC236}">
                <a16:creationId xmlns:a16="http://schemas.microsoft.com/office/drawing/2014/main" id="{C4609803-D544-475B-92BF-434D1DA2B2BD}"/>
              </a:ext>
            </a:extLst>
          </p:cNvPr>
          <p:cNvGraphicFramePr>
            <a:graphicFrameLocks noGrp="1"/>
          </p:cNvGraphicFramePr>
          <p:nvPr>
            <p:extLst>
              <p:ext uri="{D42A27DB-BD31-4B8C-83A1-F6EECF244321}">
                <p14:modId xmlns:p14="http://schemas.microsoft.com/office/powerpoint/2010/main" val="3699118895"/>
              </p:ext>
            </p:extLst>
          </p:nvPr>
        </p:nvGraphicFramePr>
        <p:xfrm>
          <a:off x="8564896" y="1673509"/>
          <a:ext cx="2219453" cy="3864104"/>
        </p:xfrm>
        <a:graphic>
          <a:graphicData uri="http://schemas.openxmlformats.org/drawingml/2006/table">
            <a:tbl>
              <a:tblPr firstRow="1" bandRow="1">
                <a:noFill/>
                <a:tableStyleId>{5C22544A-7EE6-4342-B048-85BDC9FD1C3A}</a:tableStyleId>
              </a:tblPr>
              <a:tblGrid>
                <a:gridCol w="2219453">
                  <a:extLst>
                    <a:ext uri="{9D8B030D-6E8A-4147-A177-3AD203B41FA5}">
                      <a16:colId xmlns:a16="http://schemas.microsoft.com/office/drawing/2014/main" val="3003721633"/>
                    </a:ext>
                  </a:extLst>
                </a:gridCol>
              </a:tblGrid>
              <a:tr h="1733932">
                <a:tc>
                  <a:txBody>
                    <a:bodyPr/>
                    <a:lstStyle/>
                    <a:p>
                      <a:r>
                        <a:rPr lang="en-US" sz="3300" b="1" cap="none" spc="30" dirty="0">
                          <a:solidFill>
                            <a:schemeClr val="tx1"/>
                          </a:solidFill>
                        </a:rPr>
                        <a:t>Capturing and Storage</a:t>
                      </a:r>
                    </a:p>
                  </a:txBody>
                  <a:tcPr marL="0" marR="18860" marT="94298" marB="94298"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860641738"/>
                  </a:ext>
                </a:extLst>
              </a:tr>
              <a:tr h="2130172">
                <a:tc>
                  <a:txBody>
                    <a:bodyPr/>
                    <a:lstStyle/>
                    <a:p>
                      <a:pPr lvl="0">
                        <a:buNone/>
                      </a:pPr>
                      <a:r>
                        <a:rPr lang="en-US" sz="2500" b="0" i="0" u="none" strike="noStrike" cap="none" spc="0" noProof="0" dirty="0">
                          <a:solidFill>
                            <a:schemeClr val="tx1"/>
                          </a:solidFill>
                          <a:latin typeface="Calibri"/>
                        </a:rPr>
                        <a:t>Examples:  holding on to water, storing more where it is needed</a:t>
                      </a:r>
                    </a:p>
                  </a:txBody>
                  <a:tcPr marL="0" marR="188595" marT="94298" marB="94298">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175514945"/>
                  </a:ext>
                </a:extLst>
              </a:tr>
            </a:tbl>
          </a:graphicData>
        </a:graphic>
      </p:graphicFrame>
      <p:sp>
        <p:nvSpPr>
          <p:cNvPr id="5" name="Callout: Right Arrow 4">
            <a:extLst>
              <a:ext uri="{FF2B5EF4-FFF2-40B4-BE49-F238E27FC236}">
                <a16:creationId xmlns:a16="http://schemas.microsoft.com/office/drawing/2014/main" id="{5F83CF2E-4F18-34A5-D62E-68112279D718}"/>
              </a:ext>
            </a:extLst>
          </p:cNvPr>
          <p:cNvSpPr/>
          <p:nvPr/>
        </p:nvSpPr>
        <p:spPr>
          <a:xfrm>
            <a:off x="5666679" y="1838093"/>
            <a:ext cx="2732047" cy="2871438"/>
          </a:xfrm>
          <a:prstGeom prst="right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cs typeface="Arial"/>
              </a:rPr>
              <a:t>How can humans learn from the Saguaro's adaptations?</a:t>
            </a:r>
            <a:r>
              <a:rPr lang="en-US" sz="2000" dirty="0">
                <a:cs typeface="Arial"/>
              </a:rPr>
              <a:t> </a:t>
            </a:r>
          </a:p>
        </p:txBody>
      </p:sp>
    </p:spTree>
    <p:extLst>
      <p:ext uri="{BB962C8B-B14F-4D97-AF65-F5344CB8AC3E}">
        <p14:creationId xmlns:p14="http://schemas.microsoft.com/office/powerpoint/2010/main" val="180784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AEF0-46E0-4332-96E7-882A07035106}"/>
              </a:ext>
            </a:extLst>
          </p:cNvPr>
          <p:cNvSpPr>
            <a:spLocks noGrp="1"/>
          </p:cNvSpPr>
          <p:nvPr>
            <p:ph type="title"/>
          </p:nvPr>
        </p:nvSpPr>
        <p:spPr>
          <a:xfrm>
            <a:off x="726870" y="995341"/>
            <a:ext cx="3097378" cy="1781175"/>
          </a:xfrm>
        </p:spPr>
        <p:txBody>
          <a:bodyPr>
            <a:noAutofit/>
          </a:bodyPr>
          <a:lstStyle/>
          <a:p>
            <a:r>
              <a:rPr lang="en-US" sz="2400" b="1" dirty="0">
                <a:solidFill>
                  <a:srgbClr val="FF0000"/>
                </a:solidFill>
                <a:cs typeface="Calibri Light"/>
              </a:rPr>
              <a:t>Can we learn from  the resilience of other members of the desert ecosystem?</a:t>
            </a:r>
            <a:endParaRPr lang="en-US" sz="2400" b="1" dirty="0">
              <a:solidFill>
                <a:srgbClr val="FF0000"/>
              </a:solidFill>
            </a:endParaRPr>
          </a:p>
        </p:txBody>
      </p:sp>
      <p:sp>
        <p:nvSpPr>
          <p:cNvPr id="3" name="Content Placeholder 2">
            <a:extLst>
              <a:ext uri="{FF2B5EF4-FFF2-40B4-BE49-F238E27FC236}">
                <a16:creationId xmlns:a16="http://schemas.microsoft.com/office/drawing/2014/main" id="{5BF22A58-3988-4994-B9F9-B86B55E108FE}"/>
              </a:ext>
            </a:extLst>
          </p:cNvPr>
          <p:cNvSpPr>
            <a:spLocks noGrp="1"/>
          </p:cNvSpPr>
          <p:nvPr>
            <p:ph idx="1"/>
          </p:nvPr>
        </p:nvSpPr>
        <p:spPr>
          <a:xfrm>
            <a:off x="689666" y="2422883"/>
            <a:ext cx="4272362" cy="2837375"/>
          </a:xfrm>
        </p:spPr>
        <p:txBody>
          <a:bodyPr vert="horz" lIns="91440" tIns="45720" rIns="91440" bIns="45720" rtlCol="0" anchor="t">
            <a:noAutofit/>
          </a:bodyPr>
          <a:lstStyle/>
          <a:p>
            <a:pPr marL="101600" indent="0">
              <a:buNone/>
            </a:pPr>
            <a:endParaRPr lang="en-US" sz="2400" b="1" dirty="0">
              <a:latin typeface="Calibri"/>
              <a:ea typeface="+mn-lt"/>
              <a:cs typeface="Calibri Light"/>
            </a:endParaRPr>
          </a:p>
          <a:p>
            <a:r>
              <a:rPr lang="en-US" sz="2400" b="1" dirty="0">
                <a:latin typeface="Calibri"/>
                <a:cs typeface="Calibri"/>
              </a:rPr>
              <a:t>Roadrunner/ Tadai/Naatsédlózii -  efficiency and reuse</a:t>
            </a:r>
          </a:p>
        </p:txBody>
      </p:sp>
      <p:graphicFrame>
        <p:nvGraphicFramePr>
          <p:cNvPr id="16" name="Table 16">
            <a:extLst>
              <a:ext uri="{FF2B5EF4-FFF2-40B4-BE49-F238E27FC236}">
                <a16:creationId xmlns:a16="http://schemas.microsoft.com/office/drawing/2014/main" id="{C4609803-D544-475B-92BF-434D1DA2B2BD}"/>
              </a:ext>
            </a:extLst>
          </p:cNvPr>
          <p:cNvGraphicFramePr>
            <a:graphicFrameLocks noGrp="1"/>
          </p:cNvGraphicFramePr>
          <p:nvPr>
            <p:extLst>
              <p:ext uri="{D42A27DB-BD31-4B8C-83A1-F6EECF244321}">
                <p14:modId xmlns:p14="http://schemas.microsoft.com/office/powerpoint/2010/main" val="4216024424"/>
              </p:ext>
            </p:extLst>
          </p:nvPr>
        </p:nvGraphicFramePr>
        <p:xfrm>
          <a:off x="8604760" y="1561997"/>
          <a:ext cx="2224850" cy="3864104"/>
        </p:xfrm>
        <a:graphic>
          <a:graphicData uri="http://schemas.openxmlformats.org/drawingml/2006/table">
            <a:tbl>
              <a:tblPr firstRow="1" bandRow="1">
                <a:noFill/>
                <a:tableStyleId>{5C22544A-7EE6-4342-B048-85BDC9FD1C3A}</a:tableStyleId>
              </a:tblPr>
              <a:tblGrid>
                <a:gridCol w="2224850">
                  <a:extLst>
                    <a:ext uri="{9D8B030D-6E8A-4147-A177-3AD203B41FA5}">
                      <a16:colId xmlns:a16="http://schemas.microsoft.com/office/drawing/2014/main" val="409122666"/>
                    </a:ext>
                  </a:extLst>
                </a:gridCol>
              </a:tblGrid>
              <a:tr h="1733932">
                <a:tc>
                  <a:txBody>
                    <a:bodyPr/>
                    <a:lstStyle/>
                    <a:p>
                      <a:pPr algn="r"/>
                      <a:r>
                        <a:rPr lang="en-US" sz="3300" b="1" cap="none" spc="30" dirty="0">
                          <a:solidFill>
                            <a:schemeClr val="tx1"/>
                          </a:solidFill>
                        </a:rPr>
                        <a:t>Efficiency and Reuse</a:t>
                      </a:r>
                    </a:p>
                  </a:txBody>
                  <a:tcPr marL="0" marR="18860" marT="94298" marB="94298"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860641738"/>
                  </a:ext>
                </a:extLst>
              </a:tr>
              <a:tr h="2130172">
                <a:tc>
                  <a:txBody>
                    <a:bodyPr/>
                    <a:lstStyle/>
                    <a:p>
                      <a:pPr lvl="0">
                        <a:buNone/>
                      </a:pPr>
                      <a:r>
                        <a:rPr lang="en-US" sz="2500" b="0" i="0" u="none" strike="noStrike" cap="none" spc="0" noProof="0" dirty="0">
                          <a:solidFill>
                            <a:schemeClr val="tx1"/>
                          </a:solidFill>
                          <a:latin typeface="Calibri"/>
                        </a:rPr>
                        <a:t>Examples: Using less, recycling   </a:t>
                      </a:r>
                    </a:p>
                  </a:txBody>
                  <a:tcPr marL="0" marR="188595" marT="94298" marB="94298">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175514945"/>
                  </a:ext>
                </a:extLst>
              </a:tr>
            </a:tbl>
          </a:graphicData>
        </a:graphic>
      </p:graphicFrame>
      <p:sp>
        <p:nvSpPr>
          <p:cNvPr id="5" name="Callout: Right Arrow 4">
            <a:extLst>
              <a:ext uri="{FF2B5EF4-FFF2-40B4-BE49-F238E27FC236}">
                <a16:creationId xmlns:a16="http://schemas.microsoft.com/office/drawing/2014/main" id="{D647E617-F59A-7132-D91F-F1BCCAAABF74}"/>
              </a:ext>
            </a:extLst>
          </p:cNvPr>
          <p:cNvSpPr/>
          <p:nvPr/>
        </p:nvSpPr>
        <p:spPr>
          <a:xfrm>
            <a:off x="5666679" y="1838093"/>
            <a:ext cx="2732047" cy="2871438"/>
          </a:xfrm>
          <a:prstGeom prst="right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cs typeface="Arial"/>
              </a:rPr>
              <a:t>How can humans learn from the Roadrunner's adaptations?</a:t>
            </a:r>
            <a:r>
              <a:rPr lang="en-US" sz="2000" dirty="0">
                <a:cs typeface="Arial"/>
              </a:rPr>
              <a:t> </a:t>
            </a:r>
          </a:p>
        </p:txBody>
      </p:sp>
    </p:spTree>
    <p:extLst>
      <p:ext uri="{BB962C8B-B14F-4D97-AF65-F5344CB8AC3E}">
        <p14:creationId xmlns:p14="http://schemas.microsoft.com/office/powerpoint/2010/main" val="6088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F16B65-59D7-4A0E-8C33-1F642CB64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C088931-6C28-48EC-B584-F9F3DECD2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376" y="891540"/>
            <a:ext cx="4751674"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59122D8-F774-D6F3-5F94-EAFAD13061F9}"/>
              </a:ext>
            </a:extLst>
          </p:cNvPr>
          <p:cNvSpPr txBox="1">
            <a:spLocks/>
          </p:cNvSpPr>
          <p:nvPr/>
        </p:nvSpPr>
        <p:spPr>
          <a:xfrm>
            <a:off x="1078753" y="1054121"/>
            <a:ext cx="4045981" cy="1184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buClrTx/>
            </a:pPr>
            <a:r>
              <a:rPr lang="en-US" sz="2500" b="1"/>
              <a:t>Can we learn from  the resilience of other members of the desert ecosystem?</a:t>
            </a:r>
          </a:p>
        </p:txBody>
      </p:sp>
      <p:sp>
        <p:nvSpPr>
          <p:cNvPr id="7" name="Content Placeholder 2">
            <a:extLst>
              <a:ext uri="{FF2B5EF4-FFF2-40B4-BE49-F238E27FC236}">
                <a16:creationId xmlns:a16="http://schemas.microsoft.com/office/drawing/2014/main" id="{C5C9661D-4A4A-7C88-F67E-AB74288FCEDD}"/>
              </a:ext>
            </a:extLst>
          </p:cNvPr>
          <p:cNvSpPr>
            <a:spLocks noGrp="1"/>
          </p:cNvSpPr>
          <p:nvPr>
            <p:ph idx="1"/>
          </p:nvPr>
        </p:nvSpPr>
        <p:spPr>
          <a:xfrm>
            <a:off x="1078992" y="2399100"/>
            <a:ext cx="4045742" cy="3400968"/>
          </a:xfrm>
        </p:spPr>
        <p:txBody>
          <a:bodyPr vert="horz" lIns="91440" tIns="45720" rIns="91440" bIns="45720" rtlCol="0">
            <a:normAutofit/>
          </a:bodyPr>
          <a:lstStyle/>
          <a:p>
            <a:r>
              <a:rPr lang="en-US" sz="2000" b="1"/>
              <a:t>Coyote/ Ma'ii / IIsawu – movement and innovation</a:t>
            </a:r>
          </a:p>
          <a:p>
            <a:r>
              <a:rPr lang="en-US" sz="2000" b="1"/>
              <a:t>Saguaro/Hashan/Hoshtsoh - capturing and storage</a:t>
            </a:r>
          </a:p>
          <a:p>
            <a:r>
              <a:rPr lang="en-US" sz="2000" b="1"/>
              <a:t>Roadrunner/ Tadai/Naatsédlózii -  efficiency and reuse</a:t>
            </a:r>
          </a:p>
        </p:txBody>
      </p:sp>
      <p:pic>
        <p:nvPicPr>
          <p:cNvPr id="9" name="Picture 8">
            <a:extLst>
              <a:ext uri="{FF2B5EF4-FFF2-40B4-BE49-F238E27FC236}">
                <a16:creationId xmlns:a16="http://schemas.microsoft.com/office/drawing/2014/main" id="{F9D7E027-9730-6FF4-C1F5-813F2B2AE34A}"/>
              </a:ext>
            </a:extLst>
          </p:cNvPr>
          <p:cNvPicPr>
            <a:picLocks noChangeAspect="1"/>
          </p:cNvPicPr>
          <p:nvPr/>
        </p:nvPicPr>
        <p:blipFill>
          <a:blip r:embed="rId2"/>
          <a:srcRect/>
          <a:stretch/>
        </p:blipFill>
        <p:spPr>
          <a:xfrm>
            <a:off x="5786916" y="3141371"/>
            <a:ext cx="5754602" cy="2658697"/>
          </a:xfrm>
          <a:prstGeom prst="rect">
            <a:avLst/>
          </a:prstGeom>
          <a:effectLst>
            <a:outerShdw blurRad="406400" dist="317500" dir="5400000" sx="89000" sy="89000" rotWithShape="0">
              <a:prstClr val="black">
                <a:alpha val="15000"/>
              </a:prstClr>
            </a:outerShdw>
          </a:effectLst>
        </p:spPr>
      </p:pic>
      <p:pic>
        <p:nvPicPr>
          <p:cNvPr id="11" name="Picture 10">
            <a:extLst>
              <a:ext uri="{FF2B5EF4-FFF2-40B4-BE49-F238E27FC236}">
                <a16:creationId xmlns:a16="http://schemas.microsoft.com/office/drawing/2014/main" id="{C73E6131-CCD4-1EDF-2F45-83BDBF00B3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8410" y="912070"/>
            <a:ext cx="1732795" cy="1732792"/>
          </a:xfrm>
          <a:prstGeom prst="rect">
            <a:avLst/>
          </a:prstGeom>
          <a:effectLst>
            <a:outerShdw blurRad="406400" dist="317500" dir="5400000" sx="89000" sy="89000" rotWithShape="0">
              <a:prstClr val="black">
                <a:alpha val="15000"/>
              </a:prstClr>
            </a:outerShdw>
          </a:effectLst>
        </p:spPr>
      </p:pic>
      <p:pic>
        <p:nvPicPr>
          <p:cNvPr id="13" name="Picture 12">
            <a:extLst>
              <a:ext uri="{FF2B5EF4-FFF2-40B4-BE49-F238E27FC236}">
                <a16:creationId xmlns:a16="http://schemas.microsoft.com/office/drawing/2014/main" id="{09B3126A-CAAF-6516-4F75-949797CA01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62074" y="912066"/>
            <a:ext cx="1732795" cy="1732800"/>
          </a:xfrm>
          <a:prstGeom prst="rect">
            <a:avLst/>
          </a:prstGeom>
          <a:effectLst>
            <a:outerShdw blurRad="406400" dist="317500" dir="5400000" sx="89000" sy="89000" rotWithShape="0">
              <a:prstClr val="black">
                <a:alpha val="15000"/>
              </a:prstClr>
            </a:outerShdw>
          </a:effectLst>
        </p:spPr>
      </p:pic>
      <p:pic>
        <p:nvPicPr>
          <p:cNvPr id="15" name="Picture 2">
            <a:extLst>
              <a:ext uri="{FF2B5EF4-FFF2-40B4-BE49-F238E27FC236}">
                <a16:creationId xmlns:a16="http://schemas.microsoft.com/office/drawing/2014/main" id="{9E8E42BE-1DE6-8F6E-47E7-7C05C03F4B9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2"/>
          <a:stretch/>
        </p:blipFill>
        <p:spPr bwMode="auto">
          <a:xfrm>
            <a:off x="9855737" y="911246"/>
            <a:ext cx="1734430" cy="173444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94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56F9-14A3-40AC-97A7-DA94159C175E}"/>
              </a:ext>
            </a:extLst>
          </p:cNvPr>
          <p:cNvSpPr>
            <a:spLocks noGrp="1"/>
          </p:cNvSpPr>
          <p:nvPr>
            <p:ph type="title"/>
          </p:nvPr>
        </p:nvSpPr>
        <p:spPr>
          <a:xfrm>
            <a:off x="948539" y="1475028"/>
            <a:ext cx="10515600" cy="756968"/>
          </a:xfrm>
        </p:spPr>
        <p:txBody>
          <a:bodyPr>
            <a:normAutofit/>
          </a:bodyPr>
          <a:lstStyle/>
          <a:p>
            <a:r>
              <a:rPr lang="en-US" sz="4000" dirty="0">
                <a:cs typeface="Calibri Light"/>
              </a:rPr>
              <a:t>Activity: Resilience Brainstorm </a:t>
            </a:r>
            <a:endParaRPr lang="en-US" sz="4000" dirty="0"/>
          </a:p>
        </p:txBody>
      </p:sp>
      <p:sp>
        <p:nvSpPr>
          <p:cNvPr id="3" name="Content Placeholder 2">
            <a:extLst>
              <a:ext uri="{FF2B5EF4-FFF2-40B4-BE49-F238E27FC236}">
                <a16:creationId xmlns:a16="http://schemas.microsoft.com/office/drawing/2014/main" id="{47007BDC-C2F9-4495-A26A-EDFDE16A0ABE}"/>
              </a:ext>
            </a:extLst>
          </p:cNvPr>
          <p:cNvSpPr>
            <a:spLocks noGrp="1"/>
          </p:cNvSpPr>
          <p:nvPr>
            <p:ph idx="1"/>
          </p:nvPr>
        </p:nvSpPr>
        <p:spPr>
          <a:xfrm>
            <a:off x="1074124" y="2231996"/>
            <a:ext cx="10515600" cy="3303831"/>
          </a:xfrm>
        </p:spPr>
        <p:txBody>
          <a:bodyPr vert="horz" lIns="91440" tIns="45720" rIns="91440" bIns="45720" rtlCol="0" anchor="t">
            <a:normAutofit/>
          </a:bodyPr>
          <a:lstStyle/>
          <a:p>
            <a:pPr indent="-457200">
              <a:buAutoNum type="arabicPeriod"/>
            </a:pPr>
            <a:r>
              <a:rPr lang="en-US" sz="2400" dirty="0">
                <a:latin typeface="Calibri" panose="020F0502020204030204" pitchFamily="34" charset="0"/>
                <a:cs typeface="Calibri" panose="020F0502020204030204" pitchFamily="34" charset="0"/>
              </a:rPr>
              <a:t>Use a piece of paper to create a simple chart with 3 columns.</a:t>
            </a:r>
          </a:p>
          <a:p>
            <a:pPr indent="-457200">
              <a:buAutoNum type="arabicPeriod"/>
            </a:pPr>
            <a:r>
              <a:rPr lang="en-US" sz="2400" dirty="0">
                <a:latin typeface="Calibri" panose="020F0502020204030204" pitchFamily="34" charset="0"/>
                <a:cs typeface="Calibri" panose="020F0502020204030204" pitchFamily="34" charset="0"/>
              </a:rPr>
              <a:t>Label the columns: Movement and Innovation, Capturing and Storage, and Efficiency and Reuse</a:t>
            </a:r>
          </a:p>
          <a:p>
            <a:pPr indent="-457200">
              <a:buFont typeface="Libre Franklin"/>
              <a:buAutoNum type="arabicPeriod"/>
            </a:pPr>
            <a:r>
              <a:rPr lang="en-US" sz="2400" dirty="0">
                <a:latin typeface="Calibri" panose="020F0502020204030204" pitchFamily="34" charset="0"/>
                <a:cs typeface="Calibri" panose="020F0502020204030204" pitchFamily="34" charset="0"/>
              </a:rPr>
              <a:t>List any actions humans in arid lands may be able to take that are related to that category.</a:t>
            </a:r>
          </a:p>
          <a:p>
            <a:pPr indent="-457200">
              <a:buFont typeface="Libre Franklin"/>
              <a:buAutoNum type="arabicPeriod"/>
            </a:pPr>
            <a:r>
              <a:rPr lang="en-US" sz="2400" dirty="0">
                <a:latin typeface="Calibri" panose="020F0502020204030204" pitchFamily="34" charset="0"/>
                <a:cs typeface="Calibri" panose="020F0502020204030204" pitchFamily="34" charset="0"/>
              </a:rPr>
              <a:t>When your teachers calls time, add up the number of ideas you had for each column and put that number at the top of the column. </a:t>
            </a:r>
          </a:p>
        </p:txBody>
      </p:sp>
    </p:spTree>
    <p:extLst>
      <p:ext uri="{BB962C8B-B14F-4D97-AF65-F5344CB8AC3E}">
        <p14:creationId xmlns:p14="http://schemas.microsoft.com/office/powerpoint/2010/main" val="324469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56F9-14A3-40AC-97A7-DA94159C175E}"/>
              </a:ext>
            </a:extLst>
          </p:cNvPr>
          <p:cNvSpPr>
            <a:spLocks noGrp="1"/>
          </p:cNvSpPr>
          <p:nvPr>
            <p:ph type="title"/>
          </p:nvPr>
        </p:nvSpPr>
        <p:spPr>
          <a:xfrm>
            <a:off x="948539" y="1475028"/>
            <a:ext cx="10515600" cy="756968"/>
          </a:xfrm>
        </p:spPr>
        <p:txBody>
          <a:bodyPr>
            <a:normAutofit/>
          </a:bodyPr>
          <a:lstStyle/>
          <a:p>
            <a:r>
              <a:rPr lang="en-US" sz="4000" dirty="0">
                <a:cs typeface="Calibri Light"/>
              </a:rPr>
              <a:t>Activity: Resilience Strategy Card Sort </a:t>
            </a:r>
            <a:endParaRPr lang="en-US" sz="4000" dirty="0"/>
          </a:p>
        </p:txBody>
      </p:sp>
      <p:sp>
        <p:nvSpPr>
          <p:cNvPr id="3" name="Content Placeholder 2">
            <a:extLst>
              <a:ext uri="{FF2B5EF4-FFF2-40B4-BE49-F238E27FC236}">
                <a16:creationId xmlns:a16="http://schemas.microsoft.com/office/drawing/2014/main" id="{47007BDC-C2F9-4495-A26A-EDFDE16A0ABE}"/>
              </a:ext>
            </a:extLst>
          </p:cNvPr>
          <p:cNvSpPr>
            <a:spLocks noGrp="1"/>
          </p:cNvSpPr>
          <p:nvPr>
            <p:ph idx="1"/>
          </p:nvPr>
        </p:nvSpPr>
        <p:spPr>
          <a:xfrm>
            <a:off x="1074124" y="2231996"/>
            <a:ext cx="10515600" cy="3303831"/>
          </a:xfrm>
        </p:spPr>
        <p:txBody>
          <a:bodyPr vert="horz" lIns="91440" tIns="45720" rIns="91440" bIns="45720" rtlCol="0" anchor="t">
            <a:normAutofit/>
          </a:bodyPr>
          <a:lstStyle/>
          <a:p>
            <a:pPr indent="-457200">
              <a:buAutoNum type="arabicPeriod"/>
            </a:pPr>
            <a:r>
              <a:rPr lang="en-US" sz="2400" dirty="0">
                <a:latin typeface="Calibri" panose="020F0502020204030204" pitchFamily="34" charset="0"/>
                <a:cs typeface="Calibri" panose="020F0502020204030204" pitchFamily="34" charset="0"/>
              </a:rPr>
              <a:t>Use a piece of paper to create a simple chart with 3 columns.</a:t>
            </a:r>
          </a:p>
          <a:p>
            <a:pPr indent="-457200">
              <a:buAutoNum type="arabicPeriod"/>
            </a:pPr>
            <a:r>
              <a:rPr lang="en-US" sz="2400" dirty="0">
                <a:latin typeface="Calibri" panose="020F0502020204030204" pitchFamily="34" charset="0"/>
                <a:cs typeface="Calibri" panose="020F0502020204030204" pitchFamily="34" charset="0"/>
              </a:rPr>
              <a:t>Label the columns: Movement and Innovation, Capturing and Storage, and Efficiency and Reuse</a:t>
            </a:r>
          </a:p>
          <a:p>
            <a:pPr indent="-457200">
              <a:buFont typeface="Libre Franklin"/>
              <a:buAutoNum type="arabicPeriod"/>
            </a:pPr>
            <a:r>
              <a:rPr lang="en-US" sz="2400" dirty="0">
                <a:latin typeface="Calibri" panose="020F0502020204030204" pitchFamily="34" charset="0"/>
                <a:cs typeface="Calibri" panose="020F0502020204030204" pitchFamily="34" charset="0"/>
              </a:rPr>
              <a:t>Pick the Resilience Cards from the container and sort into the columns where they best fit. Some cards work in multiple columns. </a:t>
            </a:r>
          </a:p>
          <a:p>
            <a:pPr indent="-457200">
              <a:buFont typeface="Libre Franklin"/>
              <a:buAutoNum type="arabicPeriod"/>
            </a:pPr>
            <a:r>
              <a:rPr lang="en-US" sz="2400" dirty="0">
                <a:latin typeface="Calibri" panose="020F0502020204030204" pitchFamily="34" charset="0"/>
                <a:cs typeface="Calibri" panose="020F0502020204030204" pitchFamily="34" charset="0"/>
              </a:rPr>
              <a:t>When your teacher calls time, add up the number of ideas you had for each column and put that number at the top of the column. </a:t>
            </a:r>
          </a:p>
        </p:txBody>
      </p:sp>
    </p:spTree>
    <p:extLst>
      <p:ext uri="{BB962C8B-B14F-4D97-AF65-F5344CB8AC3E}">
        <p14:creationId xmlns:p14="http://schemas.microsoft.com/office/powerpoint/2010/main" val="314776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ABDE-05DE-4019-8191-5D57F03128BE}"/>
              </a:ext>
            </a:extLst>
          </p:cNvPr>
          <p:cNvSpPr>
            <a:spLocks noGrp="1"/>
          </p:cNvSpPr>
          <p:nvPr>
            <p:ph type="title"/>
          </p:nvPr>
        </p:nvSpPr>
        <p:spPr>
          <a:xfrm>
            <a:off x="3804328" y="799518"/>
            <a:ext cx="4583344" cy="806720"/>
          </a:xfrm>
        </p:spPr>
        <p:txBody>
          <a:bodyPr>
            <a:normAutofit fontScale="90000"/>
          </a:bodyPr>
          <a:lstStyle/>
          <a:p>
            <a:pPr algn="ctr"/>
            <a:r>
              <a:rPr lang="en-US" b="1" dirty="0">
                <a:cs typeface="Calibri Light"/>
              </a:rPr>
              <a:t>Wrap Up Questions</a:t>
            </a:r>
            <a:endParaRPr lang="en-US" b="1" dirty="0"/>
          </a:p>
        </p:txBody>
      </p:sp>
      <p:sp>
        <p:nvSpPr>
          <p:cNvPr id="3" name="Content Placeholder 2">
            <a:extLst>
              <a:ext uri="{FF2B5EF4-FFF2-40B4-BE49-F238E27FC236}">
                <a16:creationId xmlns:a16="http://schemas.microsoft.com/office/drawing/2014/main" id="{884318EF-7836-4714-8D02-0906DC3D9475}"/>
              </a:ext>
            </a:extLst>
          </p:cNvPr>
          <p:cNvSpPr>
            <a:spLocks noGrp="1"/>
          </p:cNvSpPr>
          <p:nvPr>
            <p:ph idx="1"/>
          </p:nvPr>
        </p:nvSpPr>
        <p:spPr>
          <a:xfrm>
            <a:off x="1218022" y="1606238"/>
            <a:ext cx="10515600" cy="4915009"/>
          </a:xfrm>
        </p:spPr>
        <p:txBody>
          <a:bodyPr vert="horz" lIns="91440" tIns="45720" rIns="91440" bIns="45720" rtlCol="0" anchor="t">
            <a:noAutofit/>
          </a:bodyPr>
          <a:lstStyle/>
          <a:p>
            <a:pPr marL="0" indent="0">
              <a:buNone/>
            </a:pPr>
            <a:r>
              <a:rPr lang="en-US" sz="3200" dirty="0">
                <a:cs typeface="Calibri" panose="020F0502020204030204"/>
              </a:rPr>
              <a:t>1. What are two examples of strategies that involved modern technology? </a:t>
            </a:r>
          </a:p>
          <a:p>
            <a:pPr marL="0" indent="0">
              <a:buNone/>
            </a:pPr>
            <a:r>
              <a:rPr lang="en-US" sz="3200" dirty="0">
                <a:cs typeface="Calibri" panose="020F0502020204030204"/>
              </a:rPr>
              <a:t>2. </a:t>
            </a:r>
            <a:r>
              <a:rPr lang="en-US" sz="3200" dirty="0">
                <a:ea typeface="+mn-lt"/>
                <a:cs typeface="+mn-lt"/>
              </a:rPr>
              <a:t>What are two examples of</a:t>
            </a:r>
            <a:r>
              <a:rPr lang="en-US" sz="3200" dirty="0">
                <a:cs typeface="Calibri" panose="020F0502020204030204"/>
              </a:rPr>
              <a:t> strategies involving a practice that may have already been used for a long time?</a:t>
            </a:r>
          </a:p>
          <a:p>
            <a:pPr marL="0" indent="0">
              <a:buNone/>
            </a:pPr>
            <a:r>
              <a:rPr lang="en-US" sz="3200" dirty="0">
                <a:cs typeface="Calibri" panose="020F0502020204030204"/>
              </a:rPr>
              <a:t>3. What strategies would be difficult to get people to try?</a:t>
            </a:r>
          </a:p>
          <a:p>
            <a:pPr marL="0" indent="0">
              <a:buNone/>
            </a:pPr>
            <a:r>
              <a:rPr lang="en-US" sz="3200" dirty="0">
                <a:cs typeface="Calibri" panose="020F0502020204030204"/>
              </a:rPr>
              <a:t>4. What strategies would be easier to convince people to try?</a:t>
            </a:r>
          </a:p>
          <a:p>
            <a:pPr marL="0" indent="0">
              <a:buNone/>
            </a:pPr>
            <a:endParaRPr lang="en-US" sz="3200" dirty="0">
              <a:ea typeface="Calibri"/>
              <a:cs typeface="Calibri" panose="020F0502020204030204"/>
            </a:endParaRPr>
          </a:p>
          <a:p>
            <a:pPr marL="0" indent="0">
              <a:buNone/>
            </a:pPr>
            <a:endParaRPr lang="en-US" dirty="0">
              <a:cs typeface="Calibri" panose="020F0502020204030204"/>
            </a:endParaRPr>
          </a:p>
        </p:txBody>
      </p:sp>
    </p:spTree>
    <p:extLst>
      <p:ext uri="{BB962C8B-B14F-4D97-AF65-F5344CB8AC3E}">
        <p14:creationId xmlns:p14="http://schemas.microsoft.com/office/powerpoint/2010/main" val="19442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3432-CAD8-4AA8-B6BE-2A62F9939B04}"/>
              </a:ext>
            </a:extLst>
          </p:cNvPr>
          <p:cNvSpPr>
            <a:spLocks noGrp="1"/>
          </p:cNvSpPr>
          <p:nvPr>
            <p:ph type="title"/>
          </p:nvPr>
        </p:nvSpPr>
        <p:spPr>
          <a:xfrm>
            <a:off x="1371600" y="1128865"/>
            <a:ext cx="4819135" cy="696760"/>
          </a:xfrm>
        </p:spPr>
        <p:txBody>
          <a:bodyPr/>
          <a:lstStyle/>
          <a:p>
            <a:r>
              <a:rPr lang="en-US" dirty="0">
                <a:cs typeface="Calibri Light"/>
              </a:rPr>
              <a:t>Exit Ticket</a:t>
            </a:r>
            <a:endParaRPr lang="en-US" dirty="0"/>
          </a:p>
        </p:txBody>
      </p:sp>
      <p:sp>
        <p:nvSpPr>
          <p:cNvPr id="3" name="Content Placeholder 2">
            <a:extLst>
              <a:ext uri="{FF2B5EF4-FFF2-40B4-BE49-F238E27FC236}">
                <a16:creationId xmlns:a16="http://schemas.microsoft.com/office/drawing/2014/main" id="{9DAAEDEB-FE29-4EEA-9C61-54B2272436CC}"/>
              </a:ext>
            </a:extLst>
          </p:cNvPr>
          <p:cNvSpPr>
            <a:spLocks noGrp="1"/>
          </p:cNvSpPr>
          <p:nvPr>
            <p:ph idx="1"/>
          </p:nvPr>
        </p:nvSpPr>
        <p:spPr>
          <a:xfrm>
            <a:off x="838200" y="1825625"/>
            <a:ext cx="10515600" cy="1852687"/>
          </a:xfrm>
        </p:spPr>
        <p:txBody>
          <a:bodyPr vert="horz" lIns="91440" tIns="45720" rIns="91440" bIns="45720" rtlCol="0" anchor="t">
            <a:normAutofit/>
          </a:bodyPr>
          <a:lstStyle/>
          <a:p>
            <a:r>
              <a:rPr lang="en-US" sz="3200" dirty="0">
                <a:ea typeface="+mn-lt"/>
                <a:cs typeface="+mn-lt"/>
              </a:rPr>
              <a:t>Pick a strategy card. Imagine it is adopted by a large group of humans in an arid environment. How would you know it is working?</a:t>
            </a:r>
            <a:endParaRPr lang="en-US" sz="2800" dirty="0">
              <a:ea typeface="Calibri" panose="020F0502020204030204"/>
              <a:cs typeface="Calibri" panose="020F0502020204030204"/>
            </a:endParaRPr>
          </a:p>
        </p:txBody>
      </p:sp>
      <p:pic>
        <p:nvPicPr>
          <p:cNvPr id="7" name="Picture 6" descr="A picture containing sky, outdoor, cactus, plant&#10;&#10;Description automatically generated">
            <a:extLst>
              <a:ext uri="{FF2B5EF4-FFF2-40B4-BE49-F238E27FC236}">
                <a16:creationId xmlns:a16="http://schemas.microsoft.com/office/drawing/2014/main" id="{F0895AC7-C728-B8D1-1B0E-432F940DA8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3341" y="3444994"/>
            <a:ext cx="3894788" cy="2599813"/>
          </a:xfrm>
          <a:prstGeom prst="rect">
            <a:avLst/>
          </a:prstGeom>
        </p:spPr>
      </p:pic>
    </p:spTree>
    <p:extLst>
      <p:ext uri="{BB962C8B-B14F-4D97-AF65-F5344CB8AC3E}">
        <p14:creationId xmlns:p14="http://schemas.microsoft.com/office/powerpoint/2010/main" val="718885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5573" y="4430110"/>
            <a:ext cx="11132207" cy="2427891"/>
          </a:xfrm>
          <a:solidFill>
            <a:schemeClr val="bg1">
              <a:lumMod val="95000"/>
            </a:schemeClr>
          </a:solidFill>
        </p:spPr>
        <p:txBody>
          <a:bodyPr/>
          <a:lstStyle/>
          <a:p>
            <a:r>
              <a:rPr lang="en-US" sz="1600" b="1">
                <a:solidFill>
                  <a:schemeClr val="tx1"/>
                </a:solidFill>
              </a:rPr>
              <a:t>Sustainable </a:t>
            </a:r>
            <a:r>
              <a:rPr lang="en-US" sz="1600" b="1" err="1">
                <a:solidFill>
                  <a:schemeClr val="tx1"/>
                </a:solidFill>
              </a:rPr>
              <a:t>Bioeconomies</a:t>
            </a:r>
            <a:r>
              <a:rPr lang="en-US" sz="1600" b="1">
                <a:solidFill>
                  <a:schemeClr val="tx1"/>
                </a:solidFill>
              </a:rPr>
              <a:t> for Arid Regions Center of Excellence: https://sbar.arizona.edu</a:t>
            </a:r>
          </a:p>
          <a:p>
            <a:r>
              <a:rPr lang="en-US" sz="2133"/>
              <a:t>Any opinions, findings, conclusions, or recommendations expressed in this </a:t>
            </a:r>
            <a:r>
              <a:rPr lang="en-US" sz="2133">
                <a:solidFill>
                  <a:schemeClr val="bg1">
                    <a:lumMod val="50000"/>
                  </a:schemeClr>
                </a:solidFill>
              </a:rPr>
              <a:t>PowerPoint lesson</a:t>
            </a:r>
            <a:r>
              <a:rPr lang="en-US" sz="2133"/>
              <a:t> are those of the author(s) and do not necessarily reflect the view of the U.S. Department of Agriculture. Grant # 2017-68005-26867.</a:t>
            </a:r>
          </a:p>
        </p:txBody>
      </p:sp>
      <p:sp>
        <p:nvSpPr>
          <p:cNvPr id="2" name="Title 1"/>
          <p:cNvSpPr>
            <a:spLocks noGrp="1"/>
          </p:cNvSpPr>
          <p:nvPr>
            <p:ph type="title"/>
          </p:nvPr>
        </p:nvSpPr>
        <p:spPr>
          <a:xfrm>
            <a:off x="835572" y="1633959"/>
            <a:ext cx="11356428" cy="1587862"/>
          </a:xfrm>
        </p:spPr>
        <p:txBody>
          <a:bodyPr>
            <a:normAutofit fontScale="90000"/>
          </a:bodyPr>
          <a:lstStyle/>
          <a:p>
            <a:pPr>
              <a:lnSpc>
                <a:spcPct val="100000"/>
              </a:lnSpc>
            </a:pPr>
            <a:r>
              <a:rPr lang="en-US" sz="2200" b="1" dirty="0">
                <a:latin typeface="Calibri"/>
                <a:cs typeface="Calibri"/>
              </a:rPr>
              <a:t>Author Biography and Acknowledgment</a:t>
            </a:r>
            <a:br>
              <a:rPr lang="en-US" sz="2200" b="1" dirty="0">
                <a:latin typeface="Calibri" panose="020F0502020204030204" pitchFamily="34" charset="0"/>
                <a:cs typeface="Calibri" panose="020F0502020204030204" pitchFamily="34" charset="0"/>
              </a:rPr>
            </a:br>
            <a:br>
              <a:rPr lang="en-US" sz="2200" b="1" dirty="0">
                <a:latin typeface="Calibri" panose="020F0502020204030204" pitchFamily="34" charset="0"/>
                <a:cs typeface="Calibri" panose="020F0502020204030204" pitchFamily="34" charset="0"/>
              </a:rPr>
            </a:br>
            <a:r>
              <a:rPr lang="en-US" sz="2000" b="1" dirty="0">
                <a:effectLst/>
                <a:latin typeface="Calibri"/>
                <a:ea typeface="Calibri" panose="020F0502020204030204" pitchFamily="34" charset="0"/>
                <a:cs typeface="Calibri"/>
              </a:rPr>
              <a:t>Matt Swanson</a:t>
            </a:r>
            <a:r>
              <a:rPr lang="en-US" sz="2000" dirty="0">
                <a:effectLst/>
                <a:latin typeface="Calibri"/>
                <a:ea typeface="Calibri" panose="020F0502020204030204" pitchFamily="34" charset="0"/>
                <a:cs typeface="Calibri"/>
              </a:rPr>
              <a:t> is a lifelong Arizona resident and an educator with experience teaching science at the middle school and high school levels. He is now working for the Arizona State 4-H office as a Curriculum Specialist, where he continues to enjoy bringing learning experience to youth. He received both his undergraduate degree in philosophy and his graduate degree in science education at the University of Arizona.</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3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2978" y="5945801"/>
            <a:ext cx="4303599" cy="757597"/>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982" y="5910248"/>
            <a:ext cx="4823047" cy="791365"/>
          </a:xfrm>
          <a:prstGeom prst="rect">
            <a:avLst/>
          </a:prstGeom>
        </p:spPr>
      </p:pic>
      <p:sp>
        <p:nvSpPr>
          <p:cNvPr id="4" name="TextBox 3">
            <a:extLst>
              <a:ext uri="{FF2B5EF4-FFF2-40B4-BE49-F238E27FC236}">
                <a16:creationId xmlns:a16="http://schemas.microsoft.com/office/drawing/2014/main" id="{7D1B8DD4-5DED-07CA-A51C-7D7A9C9E8EEF}"/>
              </a:ext>
            </a:extLst>
          </p:cNvPr>
          <p:cNvSpPr txBox="1"/>
          <p:nvPr/>
        </p:nvSpPr>
        <p:spPr>
          <a:xfrm>
            <a:off x="835572" y="3208730"/>
            <a:ext cx="11356428" cy="1415772"/>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to Juan Arias and the other members of the White Mountain Apache community who reviewed this lesson for their invaluable feedback.</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to Nick Morris, Nathan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Notah</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Juan Arias for developing the initial idea for the biotic resilience lesson. </a:t>
            </a:r>
          </a:p>
          <a:p>
            <a:endParaRPr lang="en-US" dirty="0"/>
          </a:p>
        </p:txBody>
      </p:sp>
    </p:spTree>
    <p:extLst>
      <p:ext uri="{BB962C8B-B14F-4D97-AF65-F5344CB8AC3E}">
        <p14:creationId xmlns:p14="http://schemas.microsoft.com/office/powerpoint/2010/main" val="37032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031" y="7453"/>
            <a:ext cx="10146082" cy="1011093"/>
          </a:xfrm>
        </p:spPr>
        <p:txBody>
          <a:bodyPr>
            <a:normAutofit/>
          </a:bodyPr>
          <a:lstStyle/>
          <a:p>
            <a:r>
              <a:rPr lang="en-US" sz="4400" dirty="0">
                <a:cs typeface="Calibri Light"/>
              </a:rPr>
              <a:t>Biotic Resilience in the Desert</a:t>
            </a:r>
            <a:endParaRPr lang="en-US" sz="4400" dirty="0"/>
          </a:p>
        </p:txBody>
      </p:sp>
      <p:sp>
        <p:nvSpPr>
          <p:cNvPr id="3" name="Subtitle 2"/>
          <p:cNvSpPr>
            <a:spLocks noGrp="1"/>
          </p:cNvSpPr>
          <p:nvPr>
            <p:ph type="subTitle" idx="1"/>
          </p:nvPr>
        </p:nvSpPr>
        <p:spPr>
          <a:xfrm>
            <a:off x="1097997" y="3751999"/>
            <a:ext cx="10887496" cy="2518994"/>
          </a:xfrm>
        </p:spPr>
        <p:txBody>
          <a:bodyPr vert="horz" lIns="91440" tIns="45720" rIns="91440" bIns="45720" rtlCol="0" anchor="t">
            <a:noAutofit/>
          </a:bodyPr>
          <a:lstStyle/>
          <a:p>
            <a:pPr algn="l"/>
            <a:r>
              <a:rPr lang="en-US" b="1" u="sng" dirty="0">
                <a:cs typeface="Calibri"/>
              </a:rPr>
              <a:t>Definitions</a:t>
            </a:r>
            <a:endParaRPr lang="en-US" u="sng"/>
          </a:p>
          <a:p>
            <a:pPr algn="l"/>
            <a:r>
              <a:rPr lang="en-US" b="1" dirty="0">
                <a:solidFill>
                  <a:srgbClr val="FF0000"/>
                </a:solidFill>
                <a:cs typeface="Calibri"/>
              </a:rPr>
              <a:t>Resilience:</a:t>
            </a:r>
            <a:r>
              <a:rPr lang="en-US" b="1" dirty="0">
                <a:cs typeface="Calibri"/>
              </a:rPr>
              <a:t> </a:t>
            </a:r>
            <a:r>
              <a:rPr lang="en-US" b="1" dirty="0">
                <a:ea typeface="+mn-lt"/>
                <a:cs typeface="+mn-lt"/>
              </a:rPr>
              <a:t>the capacity to recover quickly from difficulties and challenges. </a:t>
            </a:r>
            <a:endParaRPr lang="en-US" b="1">
              <a:solidFill>
                <a:srgbClr val="000000"/>
              </a:solidFill>
              <a:cs typeface="Calibri"/>
            </a:endParaRPr>
          </a:p>
          <a:p>
            <a:pPr algn="l"/>
            <a:r>
              <a:rPr lang="en-US" b="1" dirty="0">
                <a:solidFill>
                  <a:srgbClr val="FF0000"/>
                </a:solidFill>
                <a:cs typeface="Calibri"/>
              </a:rPr>
              <a:t>Adaptation:</a:t>
            </a:r>
            <a:r>
              <a:rPr lang="en-US" b="1" dirty="0">
                <a:cs typeface="Calibri"/>
              </a:rPr>
              <a:t> The </a:t>
            </a:r>
            <a:r>
              <a:rPr lang="en-US" b="1" dirty="0">
                <a:ea typeface="+mn-lt"/>
                <a:cs typeface="+mn-lt"/>
              </a:rPr>
              <a:t>process of change by which an organism or species becomes better suited to its environment.</a:t>
            </a:r>
            <a:endParaRPr lang="en-US" b="1">
              <a:solidFill>
                <a:srgbClr val="000000"/>
              </a:solidFill>
              <a:ea typeface="+mn-lt"/>
              <a:cs typeface="+mn-lt"/>
            </a:endParaRPr>
          </a:p>
          <a:p>
            <a:pPr algn="l"/>
            <a:r>
              <a:rPr lang="en-US" b="1" dirty="0">
                <a:solidFill>
                  <a:srgbClr val="FF0000"/>
                </a:solidFill>
                <a:ea typeface="+mn-lt"/>
                <a:cs typeface="+mn-lt"/>
              </a:rPr>
              <a:t>Biotic:</a:t>
            </a:r>
            <a:r>
              <a:rPr lang="en-US" b="1" dirty="0">
                <a:ea typeface="+mn-lt"/>
                <a:cs typeface="+mn-lt"/>
              </a:rPr>
              <a:t> The living parts of an ecosystem </a:t>
            </a:r>
          </a:p>
        </p:txBody>
      </p:sp>
      <p:sp>
        <p:nvSpPr>
          <p:cNvPr id="5" name="TextBox 4">
            <a:extLst>
              <a:ext uri="{FF2B5EF4-FFF2-40B4-BE49-F238E27FC236}">
                <a16:creationId xmlns:a16="http://schemas.microsoft.com/office/drawing/2014/main" id="{3207ACA3-1BE9-4227-AC4B-14C6AAC0A66C}"/>
              </a:ext>
            </a:extLst>
          </p:cNvPr>
          <p:cNvSpPr txBox="1"/>
          <p:nvPr/>
        </p:nvSpPr>
        <p:spPr>
          <a:xfrm>
            <a:off x="1026642" y="1509562"/>
            <a:ext cx="10759855" cy="175432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i="1" dirty="0"/>
              <a:t>Question: </a:t>
            </a:r>
            <a:r>
              <a:rPr lang="en-US" sz="3600" i="1" dirty="0">
                <a:solidFill>
                  <a:schemeClr val="tx1"/>
                </a:solidFill>
              </a:rPr>
              <a:t>Biotic (living) organisms</a:t>
            </a:r>
            <a:r>
              <a:rPr lang="en-US" sz="3600" i="1" dirty="0"/>
              <a:t> in an ecosystem demonstrate </a:t>
            </a:r>
            <a:r>
              <a:rPr lang="en-US" sz="3600" i="1" dirty="0">
                <a:solidFill>
                  <a:srgbClr val="FF0000"/>
                </a:solidFill>
              </a:rPr>
              <a:t>resilience</a:t>
            </a:r>
            <a:r>
              <a:rPr lang="en-US" sz="3600" i="1" dirty="0"/>
              <a:t> by adapting to changing conditions. Can you think of an example?</a:t>
            </a:r>
            <a:endParaRPr lang="en-US" sz="3600" i="1"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esert Landscape in Salta, Argentina image - Free stock photo - Public Domain photo - CC0 Images">
            <a:extLst>
              <a:ext uri="{FF2B5EF4-FFF2-40B4-BE49-F238E27FC236}">
                <a16:creationId xmlns:a16="http://schemas.microsoft.com/office/drawing/2014/main" id="{87742DB4-029F-A960-9D4D-298B52D804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4390" y="3433167"/>
            <a:ext cx="4045687" cy="2685249"/>
          </a:xfrm>
          <a:prstGeom prst="rect">
            <a:avLst/>
          </a:prstGeom>
        </p:spPr>
      </p:pic>
      <p:sp>
        <p:nvSpPr>
          <p:cNvPr id="3" name="Subtitle 2">
            <a:extLst>
              <a:ext uri="{FF2B5EF4-FFF2-40B4-BE49-F238E27FC236}">
                <a16:creationId xmlns:a16="http://schemas.microsoft.com/office/drawing/2014/main" id="{C136F39B-E537-365C-3592-BCB8A5C96255}"/>
              </a:ext>
            </a:extLst>
          </p:cNvPr>
          <p:cNvSpPr>
            <a:spLocks noGrp="1"/>
          </p:cNvSpPr>
          <p:nvPr>
            <p:ph type="subTitle" idx="1"/>
          </p:nvPr>
        </p:nvSpPr>
        <p:spPr>
          <a:xfrm>
            <a:off x="1550581" y="1714759"/>
            <a:ext cx="9144000" cy="2550668"/>
          </a:xfrm>
        </p:spPr>
        <p:txBody>
          <a:bodyPr>
            <a:normAutofit/>
          </a:bodyPr>
          <a:lstStyle/>
          <a:p>
            <a:r>
              <a:rPr lang="en-US" sz="2800" b="1" dirty="0"/>
              <a:t>Objective:</a:t>
            </a:r>
            <a:r>
              <a:rPr lang="en-US" sz="2800" dirty="0"/>
              <a:t> In this activity, you will define resilience in an ecosystem and use examples to create a list of strategies, many of which have long been practices of Native American communities,  for how humans can adapt to arid (desert) ecosystems.</a:t>
            </a:r>
            <a:r>
              <a:rPr lang="en-US" dirty="0"/>
              <a:t> </a:t>
            </a:r>
          </a:p>
        </p:txBody>
      </p:sp>
    </p:spTree>
    <p:extLst>
      <p:ext uri="{BB962C8B-B14F-4D97-AF65-F5344CB8AC3E}">
        <p14:creationId xmlns:p14="http://schemas.microsoft.com/office/powerpoint/2010/main" val="240003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B15A585-F5AE-B23D-8593-D8BC512FD5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27"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2193617-3FFA-05DC-D484-04C9EA2E51E3}"/>
              </a:ext>
            </a:extLst>
          </p:cNvPr>
          <p:cNvSpPr txBox="1"/>
          <p:nvPr/>
        </p:nvSpPr>
        <p:spPr>
          <a:xfrm>
            <a:off x="518984" y="365125"/>
            <a:ext cx="4141405" cy="189991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700" i="1" kern="1200" dirty="0">
                <a:solidFill>
                  <a:schemeClr val="tx1"/>
                </a:solidFill>
                <a:latin typeface="+mj-lt"/>
                <a:ea typeface="+mj-ea"/>
                <a:cs typeface="+mj-cs"/>
              </a:rPr>
              <a:t>What are examples of biotic resilience in arid lands?  </a:t>
            </a:r>
          </a:p>
        </p:txBody>
      </p:sp>
      <p:sp>
        <p:nvSpPr>
          <p:cNvPr id="6" name="TextBox 5">
            <a:extLst>
              <a:ext uri="{FF2B5EF4-FFF2-40B4-BE49-F238E27FC236}">
                <a16:creationId xmlns:a16="http://schemas.microsoft.com/office/drawing/2014/main" id="{434FBBDB-7D3E-E8B1-43A1-45614BB48FAF}"/>
              </a:ext>
            </a:extLst>
          </p:cNvPr>
          <p:cNvSpPr txBox="1"/>
          <p:nvPr/>
        </p:nvSpPr>
        <p:spPr>
          <a:xfrm>
            <a:off x="432486" y="2409568"/>
            <a:ext cx="4227903" cy="376739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lvl="2">
              <a:lnSpc>
                <a:spcPct val="90000"/>
              </a:lnSpc>
              <a:spcAft>
                <a:spcPts val="600"/>
              </a:spcAft>
            </a:pPr>
            <a:r>
              <a:rPr lang="en-US" sz="2000" b="1" kern="1200" dirty="0">
                <a:solidFill>
                  <a:schemeClr val="tx1"/>
                </a:solidFill>
                <a:latin typeface="+mn-lt"/>
                <a:ea typeface="+mn-ea"/>
                <a:cs typeface="+mn-cs"/>
              </a:rPr>
              <a:t>Coyote/ </a:t>
            </a:r>
            <a:r>
              <a:rPr lang="en-US" sz="2000" b="1" kern="1200" dirty="0" err="1">
                <a:solidFill>
                  <a:schemeClr val="tx1"/>
                </a:solidFill>
                <a:latin typeface="+mn-lt"/>
                <a:ea typeface="+mn-ea"/>
                <a:cs typeface="+mn-cs"/>
              </a:rPr>
              <a:t>Ma'ii</a:t>
            </a:r>
            <a:r>
              <a:rPr lang="en-US" sz="2000" b="1" kern="1200" dirty="0">
                <a:solidFill>
                  <a:schemeClr val="tx1"/>
                </a:solidFill>
                <a:latin typeface="+mn-lt"/>
                <a:ea typeface="+mn-ea"/>
                <a:cs typeface="+mn-cs"/>
              </a:rPr>
              <a:t> / </a:t>
            </a:r>
            <a:r>
              <a:rPr lang="en-US" sz="2000" b="1" kern="1200" dirty="0" err="1">
                <a:solidFill>
                  <a:schemeClr val="tx1"/>
                </a:solidFill>
                <a:latin typeface="+mn-lt"/>
                <a:ea typeface="+mn-ea"/>
                <a:cs typeface="+mn-cs"/>
              </a:rPr>
              <a:t>Iisawu</a:t>
            </a:r>
            <a:r>
              <a:rPr lang="en-US" sz="2000" b="1" kern="1200" dirty="0">
                <a:solidFill>
                  <a:schemeClr val="tx1"/>
                </a:solidFill>
                <a:latin typeface="+mn-lt"/>
                <a:ea typeface="+mn-ea"/>
                <a:cs typeface="+mn-cs"/>
              </a:rPr>
              <a:t> / Ma’ </a:t>
            </a:r>
            <a:r>
              <a:rPr lang="en-US" sz="2000" kern="1200" dirty="0">
                <a:solidFill>
                  <a:schemeClr val="tx1"/>
                </a:solidFill>
                <a:latin typeface="+mn-lt"/>
                <a:ea typeface="+mn-ea"/>
                <a:cs typeface="+mn-cs"/>
              </a:rPr>
              <a:t>(Spanish/Navajo/Hopi/Apache)  </a:t>
            </a:r>
          </a:p>
          <a:p>
            <a:pPr lvl="2" indent="-228600">
              <a:lnSpc>
                <a:spcPct val="90000"/>
              </a:lnSpc>
              <a:spcAft>
                <a:spcPts val="600"/>
              </a:spcAft>
              <a:buFont typeface="Arial" panose="020B0604020202020204" pitchFamily="34" charset="0"/>
              <a:buChar char="•"/>
            </a:pPr>
            <a:endParaRPr lang="en-US" sz="2000" kern="1200" dirty="0">
              <a:solidFill>
                <a:schemeClr val="tx1"/>
              </a:solidFill>
              <a:latin typeface="+mn-lt"/>
              <a:ea typeface="+mn-ea"/>
              <a:cs typeface="+mn-cs"/>
            </a:endParaRPr>
          </a:p>
          <a:p>
            <a:pPr lvl="8" indent="-22860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Moves across large areas of habitats to find water and food. </a:t>
            </a:r>
          </a:p>
          <a:p>
            <a:pPr lvl="6" indent="-22860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Adapt their food source and strategies based on the resources that are available in a habitat. </a:t>
            </a:r>
          </a:p>
          <a:p>
            <a:pPr lvl="6" indent="-228600">
              <a:lnSpc>
                <a:spcPct val="90000"/>
              </a:lnSpc>
              <a:spcAft>
                <a:spcPts val="600"/>
              </a:spcAft>
              <a:buFont typeface="Arial" panose="020B0604020202020204" pitchFamily="34" charset="0"/>
              <a:buChar char="•"/>
            </a:pPr>
            <a:r>
              <a:rPr lang="en-US" sz="2000" kern="1200" dirty="0">
                <a:solidFill>
                  <a:schemeClr val="tx1"/>
                </a:solidFill>
                <a:latin typeface="+mn-lt"/>
                <a:ea typeface="+mn-ea"/>
                <a:cs typeface="+mn-cs"/>
              </a:rPr>
              <a:t>Can hunt small prey alone or team up to hunt in packs for larger prey.</a:t>
            </a:r>
          </a:p>
        </p:txBody>
      </p:sp>
    </p:spTree>
    <p:extLst>
      <p:ext uri="{BB962C8B-B14F-4D97-AF65-F5344CB8AC3E}">
        <p14:creationId xmlns:p14="http://schemas.microsoft.com/office/powerpoint/2010/main" val="235754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B15A585-F5AE-B23D-8593-D8BC512FD5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95130" y="10"/>
            <a:ext cx="9473511" cy="6857990"/>
          </a:xfrm>
          <a:prstGeom prst="rect">
            <a:avLst/>
          </a:prstGeom>
        </p:spPr>
      </p:pic>
      <p:sp>
        <p:nvSpPr>
          <p:cNvPr id="27"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2193617-3FFA-05DC-D484-04C9EA2E51E3}"/>
              </a:ext>
            </a:extLst>
          </p:cNvPr>
          <p:cNvSpPr txBox="1"/>
          <p:nvPr/>
        </p:nvSpPr>
        <p:spPr>
          <a:xfrm>
            <a:off x="432486" y="435876"/>
            <a:ext cx="4312509" cy="15378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2800" i="1" kern="1200" dirty="0">
                <a:solidFill>
                  <a:schemeClr val="tx1"/>
                </a:solidFill>
                <a:latin typeface="+mj-lt"/>
                <a:ea typeface="+mj-ea"/>
                <a:cs typeface="+mj-cs"/>
              </a:rPr>
              <a:t>What are examples of biotic resilience in arid lands?  </a:t>
            </a:r>
          </a:p>
        </p:txBody>
      </p:sp>
      <p:sp>
        <p:nvSpPr>
          <p:cNvPr id="6" name="TextBox 5">
            <a:extLst>
              <a:ext uri="{FF2B5EF4-FFF2-40B4-BE49-F238E27FC236}">
                <a16:creationId xmlns:a16="http://schemas.microsoft.com/office/drawing/2014/main" id="{434FBBDB-7D3E-E8B1-43A1-45614BB48FAF}"/>
              </a:ext>
            </a:extLst>
          </p:cNvPr>
          <p:cNvSpPr txBox="1"/>
          <p:nvPr/>
        </p:nvSpPr>
        <p:spPr>
          <a:xfrm>
            <a:off x="432486" y="2409568"/>
            <a:ext cx="4838014" cy="376739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20000"/>
          </a:bodyPr>
          <a:lstStyle/>
          <a:p>
            <a:pPr marL="0" marR="0" lvl="0" indent="0" algn="l" defTabSz="914400" rtl="0" eaLnBrk="1" fontAlgn="auto" latinLnBrk="0" hangingPunct="1">
              <a:lnSpc>
                <a:spcPct val="94000"/>
              </a:lnSpc>
              <a:spcBef>
                <a:spcPts val="1000"/>
              </a:spcBef>
              <a:spcAft>
                <a:spcPts val="0"/>
              </a:spcAft>
              <a:buClr>
                <a:srgbClr val="191B0E"/>
              </a:buClr>
              <a:buSzPts val="2000"/>
              <a:buFont typeface="Libre Franklin"/>
              <a:buNone/>
              <a:tabLst/>
              <a:defRPr/>
            </a:pPr>
            <a:r>
              <a:rPr kumimoji="0" lang="en-US" sz="2800" b="1" i="0" u="none" strike="noStrike" kern="0" cap="none" spc="0" normalizeH="0" baseline="0" noProof="0" dirty="0" err="1">
                <a:ln>
                  <a:noFill/>
                </a:ln>
                <a:solidFill>
                  <a:srgbClr val="191B0E"/>
                </a:solidFill>
                <a:effectLst/>
                <a:uLnTx/>
                <a:uFillTx/>
                <a:latin typeface="Candara"/>
                <a:ea typeface="+mn-lt"/>
                <a:cs typeface="Arial"/>
                <a:sym typeface="Candara"/>
              </a:rPr>
              <a:t>Hashan</a:t>
            </a:r>
            <a:r>
              <a:rPr kumimoji="0" lang="en-US" sz="2800" b="1" i="0" u="none" strike="noStrike" kern="0" cap="none" spc="0" normalizeH="0" baseline="0" noProof="0" dirty="0">
                <a:ln>
                  <a:noFill/>
                </a:ln>
                <a:solidFill>
                  <a:srgbClr val="191B0E"/>
                </a:solidFill>
                <a:effectLst/>
                <a:uLnTx/>
                <a:uFillTx/>
                <a:latin typeface="Candara"/>
                <a:ea typeface="+mn-lt"/>
                <a:cs typeface="Arial"/>
                <a:sym typeface="Candara"/>
              </a:rPr>
              <a:t>/</a:t>
            </a:r>
            <a:r>
              <a:rPr kumimoji="0" lang="en-US" sz="2800" b="1" i="0" u="none" strike="noStrike" kern="0" cap="none" spc="0" normalizeH="0" baseline="0" noProof="0" dirty="0" err="1">
                <a:ln>
                  <a:noFill/>
                </a:ln>
                <a:solidFill>
                  <a:srgbClr val="191B0E"/>
                </a:solidFill>
                <a:effectLst/>
                <a:uLnTx/>
                <a:uFillTx/>
                <a:latin typeface="Candara"/>
                <a:ea typeface="+mn-lt"/>
                <a:cs typeface="Arial"/>
                <a:sym typeface="Candara"/>
              </a:rPr>
              <a:t>Hoshtsoh</a:t>
            </a:r>
            <a:r>
              <a:rPr kumimoji="0" lang="en-US" sz="2800" b="1" i="0" u="none" strike="noStrike" kern="0" cap="none" spc="0" normalizeH="0" baseline="0" noProof="0" dirty="0">
                <a:ln>
                  <a:noFill/>
                </a:ln>
                <a:solidFill>
                  <a:srgbClr val="000000"/>
                </a:solidFill>
                <a:effectLst/>
                <a:uLnTx/>
                <a:uFillTx/>
                <a:latin typeface="Candara"/>
                <a:ea typeface="+mn-lt"/>
                <a:cs typeface="Arial"/>
                <a:sym typeface="Candara"/>
              </a:rPr>
              <a:t>/Hosh/</a:t>
            </a:r>
            <a:r>
              <a:rPr kumimoji="0" lang="en-US" sz="2800" b="1" i="0" u="none" strike="noStrike" kern="0" cap="none" spc="0" normalizeH="0" baseline="0" noProof="0" dirty="0">
                <a:ln>
                  <a:noFill/>
                </a:ln>
                <a:solidFill>
                  <a:srgbClr val="191B0E"/>
                </a:solidFill>
                <a:effectLst/>
                <a:uLnTx/>
                <a:uFillTx/>
                <a:latin typeface="Candara"/>
                <a:ea typeface="+mn-lt"/>
                <a:cs typeface="Arial"/>
                <a:sym typeface="Candara"/>
              </a:rPr>
              <a:t>Saguaro </a:t>
            </a:r>
            <a:endParaRPr kumimoji="0" lang="en-US" sz="2800" b="0" i="0" u="none" strike="noStrike" kern="0" cap="none" spc="0" normalizeH="0" baseline="0" noProof="0" dirty="0">
              <a:ln>
                <a:noFill/>
              </a:ln>
              <a:solidFill>
                <a:srgbClr val="191B0E"/>
              </a:solidFill>
              <a:effectLst/>
              <a:uLnTx/>
              <a:uFillTx/>
              <a:latin typeface="Candara"/>
              <a:ea typeface="+mn-lt"/>
              <a:cs typeface="Arial"/>
              <a:sym typeface="Candara"/>
            </a:endParaRPr>
          </a:p>
          <a:p>
            <a:pPr marL="0" marR="0" lvl="0" indent="0" algn="l" defTabSz="914400" rtl="0" eaLnBrk="1" fontAlgn="auto" latinLnBrk="0" hangingPunct="1">
              <a:lnSpc>
                <a:spcPct val="94000"/>
              </a:lnSpc>
              <a:spcBef>
                <a:spcPts val="1000"/>
              </a:spcBef>
              <a:spcAft>
                <a:spcPts val="0"/>
              </a:spcAft>
              <a:buClr>
                <a:srgbClr val="191B0E"/>
              </a:buClr>
              <a:buSzPts val="2000"/>
              <a:buFont typeface="Libre Franklin"/>
              <a:buNone/>
              <a:tabLst/>
              <a:defRPr/>
            </a:pPr>
            <a:r>
              <a:rPr kumimoji="0" lang="en-US" sz="1900" i="0" u="none" strike="noStrike" kern="0" cap="none" spc="0" normalizeH="0" baseline="0" noProof="0" dirty="0">
                <a:ln>
                  <a:noFill/>
                </a:ln>
                <a:solidFill>
                  <a:srgbClr val="191B0E"/>
                </a:solidFill>
                <a:effectLst/>
                <a:uLnTx/>
                <a:uFillTx/>
                <a:latin typeface="Candara"/>
                <a:ea typeface="+mn-lt"/>
                <a:cs typeface="Arial"/>
                <a:sym typeface="Candara"/>
              </a:rPr>
              <a:t>(Tohono </a:t>
            </a:r>
            <a:r>
              <a:rPr kumimoji="0" lang="en-US" sz="1900" i="0" u="none" strike="noStrike" kern="0" cap="none" spc="0" normalizeH="0" baseline="0" noProof="0" dirty="0" err="1">
                <a:ln>
                  <a:noFill/>
                </a:ln>
                <a:solidFill>
                  <a:srgbClr val="191B0E"/>
                </a:solidFill>
                <a:effectLst/>
                <a:uLnTx/>
                <a:uFillTx/>
                <a:latin typeface="Candara"/>
                <a:ea typeface="+mn-lt"/>
                <a:cs typeface="Arial"/>
                <a:sym typeface="Candara"/>
              </a:rPr>
              <a:t>O'odam</a:t>
            </a:r>
            <a:r>
              <a:rPr kumimoji="0" lang="en-US" sz="1900" i="0" u="none" strike="noStrike" kern="0" cap="none" spc="0" normalizeH="0" baseline="0" noProof="0" dirty="0">
                <a:ln>
                  <a:noFill/>
                </a:ln>
                <a:solidFill>
                  <a:srgbClr val="191B0E"/>
                </a:solidFill>
                <a:effectLst/>
                <a:uLnTx/>
                <a:uFillTx/>
                <a:latin typeface="Candara"/>
                <a:ea typeface="+mn-lt"/>
                <a:cs typeface="Arial"/>
                <a:sym typeface="Candara"/>
              </a:rPr>
              <a:t>/Navajo/Apache/Spanish) </a:t>
            </a:r>
            <a:endParaRPr kumimoji="0" lang="en-US" sz="1900" i="0" u="none" strike="noStrike" kern="0" cap="none" spc="0" normalizeH="0" baseline="0" noProof="0" dirty="0">
              <a:ln>
                <a:noFill/>
              </a:ln>
              <a:solidFill>
                <a:srgbClr val="191B0E"/>
              </a:solidFill>
              <a:effectLst/>
              <a:uLnTx/>
              <a:uFillTx/>
              <a:latin typeface="Candara"/>
              <a:cs typeface="Arial"/>
              <a:sym typeface="Candara"/>
            </a:endParaRPr>
          </a:p>
          <a:p>
            <a:pPr marL="457200" marR="0" lvl="0" indent="-355600" algn="l" defTabSz="914400" rtl="0" eaLnBrk="1" fontAlgn="auto" latinLnBrk="0" hangingPunct="1">
              <a:lnSpc>
                <a:spcPct val="94000"/>
              </a:lnSpc>
              <a:spcBef>
                <a:spcPts val="1000"/>
              </a:spcBef>
              <a:spcAft>
                <a:spcPts val="0"/>
              </a:spcAft>
              <a:buClr>
                <a:srgbClr val="191B0E"/>
              </a:buClr>
              <a:buSzPts val="2000"/>
              <a:buFont typeface="Libre Franklin"/>
              <a:buChar char="■"/>
              <a:tabLst/>
              <a:defRPr/>
            </a:pPr>
            <a:r>
              <a:rPr kumimoji="0" lang="en-US" sz="2000" b="0" i="0" u="none" strike="noStrike" kern="0" cap="none" spc="0" normalizeH="0" baseline="0" noProof="0" dirty="0">
                <a:ln>
                  <a:noFill/>
                </a:ln>
                <a:solidFill>
                  <a:srgbClr val="191B0E"/>
                </a:solidFill>
                <a:effectLst/>
                <a:uLnTx/>
                <a:uFillTx/>
                <a:latin typeface="Candara"/>
                <a:ea typeface="+mn-lt"/>
                <a:cs typeface="Arial"/>
                <a:sym typeface="Candara"/>
              </a:rPr>
              <a:t>Spines protect plant from possible predators. </a:t>
            </a:r>
          </a:p>
          <a:p>
            <a:pPr marL="457200" marR="0" lvl="0" indent="-355600" algn="l" defTabSz="914400" rtl="0" eaLnBrk="1" fontAlgn="auto" latinLnBrk="0" hangingPunct="1">
              <a:lnSpc>
                <a:spcPct val="94000"/>
              </a:lnSpc>
              <a:spcBef>
                <a:spcPts val="1000"/>
              </a:spcBef>
              <a:spcAft>
                <a:spcPts val="0"/>
              </a:spcAft>
              <a:buClr>
                <a:srgbClr val="191B0E"/>
              </a:buClr>
              <a:buSzPts val="2000"/>
              <a:buFont typeface="Libre Franklin"/>
              <a:buChar char="■"/>
              <a:tabLst/>
              <a:defRPr/>
            </a:pPr>
            <a:r>
              <a:rPr kumimoji="0" lang="en-US" sz="2000" b="0" i="0" u="none" strike="noStrike" kern="0" cap="none" spc="0" normalizeH="0" baseline="0" noProof="0" dirty="0">
                <a:ln>
                  <a:noFill/>
                </a:ln>
                <a:solidFill>
                  <a:srgbClr val="191B0E"/>
                </a:solidFill>
                <a:effectLst/>
                <a:uLnTx/>
                <a:uFillTx/>
                <a:latin typeface="Candara"/>
                <a:ea typeface="+mn-lt"/>
                <a:cs typeface="Arial"/>
                <a:sym typeface="Candara"/>
              </a:rPr>
              <a:t>Spines provides shade in the summer and minimizes water loss from dry winds. </a:t>
            </a:r>
          </a:p>
          <a:p>
            <a:pPr marL="457200" marR="0" lvl="0" indent="-355600" algn="l" defTabSz="914400" rtl="0" eaLnBrk="1" fontAlgn="auto" latinLnBrk="0" hangingPunct="1">
              <a:lnSpc>
                <a:spcPct val="94000"/>
              </a:lnSpc>
              <a:spcBef>
                <a:spcPts val="1000"/>
              </a:spcBef>
              <a:spcAft>
                <a:spcPts val="0"/>
              </a:spcAft>
              <a:buClr>
                <a:srgbClr val="191B0E"/>
              </a:buClr>
              <a:buSzPts val="2000"/>
              <a:buFont typeface="Libre Franklin"/>
              <a:buChar char="■"/>
              <a:tabLst/>
              <a:defRPr/>
            </a:pPr>
            <a:r>
              <a:rPr kumimoji="0" lang="en-US" sz="2000" b="0" i="0" u="none" strike="noStrike" kern="0" cap="none" spc="0" normalizeH="0" baseline="0" noProof="0" dirty="0">
                <a:ln>
                  <a:noFill/>
                </a:ln>
                <a:solidFill>
                  <a:srgbClr val="191B0E"/>
                </a:solidFill>
                <a:effectLst/>
                <a:uLnTx/>
                <a:uFillTx/>
                <a:latin typeface="Candara"/>
                <a:ea typeface="+mn-lt"/>
                <a:cs typeface="Arial"/>
                <a:sym typeface="Candara"/>
              </a:rPr>
              <a:t>Covered in thick waxy coating to prevent moisture loss. </a:t>
            </a:r>
          </a:p>
          <a:p>
            <a:pPr marL="457200" marR="0" lvl="0" indent="-355600" algn="l" defTabSz="914400" rtl="0" eaLnBrk="1" fontAlgn="auto" latinLnBrk="0" hangingPunct="1">
              <a:lnSpc>
                <a:spcPct val="94000"/>
              </a:lnSpc>
              <a:spcBef>
                <a:spcPts val="1000"/>
              </a:spcBef>
              <a:spcAft>
                <a:spcPts val="0"/>
              </a:spcAft>
              <a:buClr>
                <a:srgbClr val="191B0E"/>
              </a:buClr>
              <a:buSzPts val="2000"/>
              <a:buFont typeface="Libre Franklin"/>
              <a:buChar char="■"/>
              <a:tabLst/>
              <a:defRPr/>
            </a:pPr>
            <a:r>
              <a:rPr kumimoji="0" lang="en-US" sz="2000" b="0" i="0" u="none" strike="noStrike" kern="0" cap="none" spc="0" normalizeH="0" baseline="0" noProof="0" dirty="0">
                <a:ln>
                  <a:noFill/>
                </a:ln>
                <a:solidFill>
                  <a:srgbClr val="191B0E"/>
                </a:solidFill>
                <a:effectLst/>
                <a:uLnTx/>
                <a:uFillTx/>
                <a:latin typeface="Candara"/>
                <a:ea typeface="+mn-lt"/>
                <a:cs typeface="Arial"/>
                <a:sym typeface="Candara"/>
              </a:rPr>
              <a:t>Root systems maximize water collected. </a:t>
            </a:r>
          </a:p>
          <a:p>
            <a:pPr marL="457200" marR="0" lvl="0" indent="-355600" algn="l" defTabSz="914400" rtl="0" eaLnBrk="1" fontAlgn="auto" latinLnBrk="0" hangingPunct="1">
              <a:lnSpc>
                <a:spcPct val="94000"/>
              </a:lnSpc>
              <a:spcBef>
                <a:spcPts val="1000"/>
              </a:spcBef>
              <a:spcAft>
                <a:spcPts val="0"/>
              </a:spcAft>
              <a:buClr>
                <a:srgbClr val="191B0E"/>
              </a:buClr>
              <a:buSzPts val="2000"/>
              <a:buFont typeface="Libre Franklin"/>
              <a:buChar char="■"/>
              <a:tabLst/>
              <a:defRPr/>
            </a:pPr>
            <a:r>
              <a:rPr kumimoji="0" lang="en-US" sz="2000" b="0" i="0" u="none" strike="noStrike" kern="0" cap="none" spc="0" normalizeH="0" baseline="0" noProof="0" dirty="0">
                <a:ln>
                  <a:noFill/>
                </a:ln>
                <a:solidFill>
                  <a:srgbClr val="191B0E"/>
                </a:solidFill>
                <a:effectLst/>
                <a:uLnTx/>
                <a:uFillTx/>
                <a:latin typeface="Candara"/>
                <a:ea typeface="+mn-lt"/>
                <a:cs typeface="Arial"/>
                <a:sym typeface="Candara"/>
              </a:rPr>
              <a:t>Uses very little water day to day so excess water can be stored for long periods of time to be used in drought. </a:t>
            </a:r>
            <a:endParaRPr kumimoji="0" lang="en-US" sz="2000" b="0" i="0" u="none" strike="noStrike" kern="0" cap="none" spc="0" normalizeH="0" baseline="0" noProof="0" dirty="0">
              <a:ln>
                <a:noFill/>
              </a:ln>
              <a:solidFill>
                <a:srgbClr val="191B0E"/>
              </a:solidFill>
              <a:effectLst/>
              <a:uLnTx/>
              <a:uFillTx/>
              <a:latin typeface="Candara"/>
              <a:cs typeface="Calibri"/>
              <a:sym typeface="Candara"/>
            </a:endParaRPr>
          </a:p>
        </p:txBody>
      </p:sp>
    </p:spTree>
    <p:extLst>
      <p:ext uri="{BB962C8B-B14F-4D97-AF65-F5344CB8AC3E}">
        <p14:creationId xmlns:p14="http://schemas.microsoft.com/office/powerpoint/2010/main" val="178987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B15A585-F5AE-B23D-8593-D8BC512FD5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68334" y="10"/>
            <a:ext cx="8799436" cy="6857990"/>
          </a:xfrm>
          <a:prstGeom prst="rect">
            <a:avLst/>
          </a:prstGeom>
        </p:spPr>
      </p:pic>
      <p:sp>
        <p:nvSpPr>
          <p:cNvPr id="27"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2193617-3FFA-05DC-D484-04C9EA2E51E3}"/>
              </a:ext>
            </a:extLst>
          </p:cNvPr>
          <p:cNvSpPr txBox="1"/>
          <p:nvPr/>
        </p:nvSpPr>
        <p:spPr>
          <a:xfrm>
            <a:off x="518984" y="365125"/>
            <a:ext cx="4141405" cy="94469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2400" i="1" kern="1200" dirty="0">
                <a:solidFill>
                  <a:schemeClr val="tx1"/>
                </a:solidFill>
                <a:latin typeface="+mj-lt"/>
                <a:ea typeface="+mj-ea"/>
                <a:cs typeface="+mj-cs"/>
              </a:rPr>
              <a:t>What are examples of biotic </a:t>
            </a:r>
            <a:r>
              <a:rPr lang="en-US" sz="2800" i="1" kern="1200" dirty="0">
                <a:solidFill>
                  <a:schemeClr val="tx1"/>
                </a:solidFill>
                <a:latin typeface="+mj-lt"/>
                <a:ea typeface="+mj-ea"/>
                <a:cs typeface="+mj-cs"/>
              </a:rPr>
              <a:t>resilience</a:t>
            </a:r>
            <a:r>
              <a:rPr lang="en-US" sz="2400" i="1" kern="1200" dirty="0">
                <a:solidFill>
                  <a:schemeClr val="tx1"/>
                </a:solidFill>
                <a:latin typeface="+mj-lt"/>
                <a:ea typeface="+mj-ea"/>
                <a:cs typeface="+mj-cs"/>
              </a:rPr>
              <a:t> in arid lands?  </a:t>
            </a:r>
          </a:p>
        </p:txBody>
      </p:sp>
      <p:sp>
        <p:nvSpPr>
          <p:cNvPr id="6" name="TextBox 5">
            <a:extLst>
              <a:ext uri="{FF2B5EF4-FFF2-40B4-BE49-F238E27FC236}">
                <a16:creationId xmlns:a16="http://schemas.microsoft.com/office/drawing/2014/main" id="{434FBBDB-7D3E-E8B1-43A1-45614BB48FAF}"/>
              </a:ext>
            </a:extLst>
          </p:cNvPr>
          <p:cNvSpPr txBox="1"/>
          <p:nvPr/>
        </p:nvSpPr>
        <p:spPr>
          <a:xfrm>
            <a:off x="321276" y="1674931"/>
            <a:ext cx="5774724" cy="481794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lnSpcReduction="10000"/>
          </a:bodyPr>
          <a:lstStyle/>
          <a:p>
            <a:pPr marL="0" indent="0">
              <a:buNone/>
            </a:pPr>
            <a:r>
              <a:rPr lang="en-US" sz="4200" dirty="0" err="1">
                <a:latin typeface="+mn-lt"/>
                <a:ea typeface="+mn-lt"/>
                <a:cs typeface="+mn-lt"/>
              </a:rPr>
              <a:t>Tadai</a:t>
            </a:r>
            <a:r>
              <a:rPr lang="en-US" sz="4200" dirty="0">
                <a:latin typeface="+mn-lt"/>
                <a:ea typeface="+mn-lt"/>
                <a:cs typeface="+mn-lt"/>
              </a:rPr>
              <a:t> /</a:t>
            </a:r>
            <a:r>
              <a:rPr lang="en-US" sz="4200" dirty="0" err="1">
                <a:latin typeface="+mn-lt"/>
                <a:ea typeface="+mn-lt"/>
                <a:cs typeface="+mn-lt"/>
              </a:rPr>
              <a:t>Naatsédlózii</a:t>
            </a:r>
            <a:r>
              <a:rPr lang="en-US" sz="4200" dirty="0">
                <a:latin typeface="+mn-lt"/>
                <a:ea typeface="+mn-lt"/>
                <a:cs typeface="+mn-lt"/>
              </a:rPr>
              <a:t> / </a:t>
            </a:r>
            <a:r>
              <a:rPr lang="en-US" sz="4200" dirty="0" err="1">
                <a:latin typeface="+mn-lt"/>
                <a:ea typeface="+mn-lt"/>
                <a:cs typeface="Calibri"/>
              </a:rPr>
              <a:t>g</a:t>
            </a:r>
            <a:r>
              <a:rPr lang="en-US" sz="4200" dirty="0" err="1">
                <a:latin typeface="+mn-lt"/>
                <a:ea typeface="Cambria Math"/>
                <a:cs typeface="+mn-lt"/>
              </a:rPr>
              <a:t>óshdiy</a:t>
            </a:r>
            <a:r>
              <a:rPr lang="en-US" sz="4200" dirty="0" err="1">
                <a:latin typeface="+mn-lt"/>
                <a:ea typeface="+mn-lt"/>
                <a:cs typeface="Calibri"/>
              </a:rPr>
              <a:t>e</a:t>
            </a:r>
            <a:r>
              <a:rPr lang="en-US" sz="4200" dirty="0">
                <a:latin typeface="+mn-lt"/>
                <a:ea typeface="+mn-lt"/>
                <a:cs typeface="Calibri"/>
              </a:rPr>
              <a:t>́ /</a:t>
            </a:r>
            <a:r>
              <a:rPr lang="en-US" sz="4200" dirty="0" err="1">
                <a:latin typeface="+mn-lt"/>
                <a:ea typeface="+mn-lt"/>
                <a:cs typeface="Calibri"/>
              </a:rPr>
              <a:t>Correcaminos</a:t>
            </a:r>
            <a:r>
              <a:rPr lang="en-US" sz="4200" dirty="0">
                <a:latin typeface="+mn-lt"/>
                <a:ea typeface="+mn-lt"/>
                <a:cs typeface="Calibri"/>
              </a:rPr>
              <a:t> / </a:t>
            </a:r>
            <a:r>
              <a:rPr lang="en-US" sz="4200" dirty="0">
                <a:latin typeface="+mn-lt"/>
                <a:ea typeface="+mn-lt"/>
                <a:cs typeface="+mn-lt"/>
              </a:rPr>
              <a:t>Roadrunner</a:t>
            </a:r>
            <a:endParaRPr lang="en-US" sz="1900" dirty="0">
              <a:latin typeface="+mn-lt"/>
            </a:endParaRPr>
          </a:p>
          <a:p>
            <a:pPr marL="0" indent="0">
              <a:buNone/>
            </a:pPr>
            <a:r>
              <a:rPr lang="en-US" sz="2000" dirty="0">
                <a:latin typeface="+mn-lt"/>
                <a:ea typeface="+mn-lt"/>
                <a:cs typeface="+mn-lt"/>
              </a:rPr>
              <a:t>(Akimel O'odham/Navajo/Apache/Spanish/English)</a:t>
            </a:r>
            <a:endParaRPr lang="en-US" sz="2000" dirty="0">
              <a:latin typeface="+mn-lt"/>
            </a:endParaRPr>
          </a:p>
          <a:p>
            <a:pPr marL="342900" indent="-342900">
              <a:buFont typeface="Arial" panose="020B0604020202020204" pitchFamily="34" charset="0"/>
              <a:buChar char="•"/>
            </a:pPr>
            <a:r>
              <a:rPr lang="en-US" sz="2800" dirty="0">
                <a:latin typeface="+mn-lt"/>
                <a:ea typeface="+mn-lt"/>
                <a:cs typeface="+mn-lt"/>
              </a:rPr>
              <a:t>Secretes highly concentrated salt from a tear duct to save water.</a:t>
            </a:r>
          </a:p>
          <a:p>
            <a:pPr marL="342900" indent="-342900">
              <a:buFont typeface="Arial" panose="020B0604020202020204" pitchFamily="34" charset="0"/>
              <a:buChar char="•"/>
            </a:pPr>
            <a:r>
              <a:rPr lang="en-US" sz="2800" dirty="0">
                <a:latin typeface="+mn-lt"/>
                <a:ea typeface="+mn-lt"/>
                <a:cs typeface="+mn-lt"/>
              </a:rPr>
              <a:t>Obtain water mostly from absorbing it from prey.</a:t>
            </a:r>
          </a:p>
          <a:p>
            <a:pPr marL="342900" indent="-342900">
              <a:buFont typeface="Arial" panose="020B0604020202020204" pitchFamily="34" charset="0"/>
              <a:buChar char="•"/>
            </a:pPr>
            <a:r>
              <a:rPr lang="en-US" sz="2800" dirty="0">
                <a:latin typeface="+mn-lt"/>
                <a:ea typeface="+mn-lt"/>
                <a:cs typeface="+mn-lt"/>
              </a:rPr>
              <a:t>Have high endurance and can travel fast without using much water.</a:t>
            </a:r>
          </a:p>
        </p:txBody>
      </p:sp>
    </p:spTree>
    <p:extLst>
      <p:ext uri="{BB962C8B-B14F-4D97-AF65-F5344CB8AC3E}">
        <p14:creationId xmlns:p14="http://schemas.microsoft.com/office/powerpoint/2010/main" val="1923384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E191-2609-8CED-200E-851511FF9F2C}"/>
              </a:ext>
            </a:extLst>
          </p:cNvPr>
          <p:cNvSpPr>
            <a:spLocks noGrp="1"/>
          </p:cNvSpPr>
          <p:nvPr>
            <p:ph type="title"/>
          </p:nvPr>
        </p:nvSpPr>
        <p:spPr>
          <a:xfrm>
            <a:off x="1439350" y="4730613"/>
            <a:ext cx="9313300" cy="1294493"/>
          </a:xfrm>
        </p:spPr>
        <p:txBody>
          <a:bodyPr vert="horz" lIns="91440" tIns="45720" rIns="91440" bIns="45720" rtlCol="0" anchor="t">
            <a:normAutofit/>
          </a:bodyPr>
          <a:lstStyle/>
          <a:p>
            <a:pPr algn="ctr"/>
            <a:r>
              <a:rPr lang="en-US" sz="3400" b="1" kern="1200" dirty="0">
                <a:solidFill>
                  <a:schemeClr val="tx1"/>
                </a:solidFill>
                <a:latin typeface="+mj-lt"/>
                <a:ea typeface="+mj-ea"/>
                <a:cs typeface="+mj-cs"/>
              </a:rPr>
              <a:t>Question: What is the main challenge that all these organisms face in a desert ecosystem?</a:t>
            </a:r>
            <a:endParaRPr lang="en-US" sz="3400" kern="1200" dirty="0">
              <a:solidFill>
                <a:schemeClr val="tx1"/>
              </a:solidFill>
              <a:latin typeface="+mj-lt"/>
              <a:ea typeface="+mj-ea"/>
              <a:cs typeface="+mj-cs"/>
            </a:endParaRPr>
          </a:p>
        </p:txBody>
      </p:sp>
      <p:sp>
        <p:nvSpPr>
          <p:cNvPr id="1031" name="Oval 1030">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22B13A0-2A5B-CAE3-C8BF-440FD2B4B8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5336"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033" name="Oval 1032">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5A86A0F-48DC-A1DF-696D-FC0A573AB1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10101"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035" name="Oval 1034">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0A74B3BF-760F-9C20-647E-0194A1F5B0F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8324865"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79725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F5B2-9580-4A72-A2FA-622EB2E96F29}"/>
              </a:ext>
            </a:extLst>
          </p:cNvPr>
          <p:cNvSpPr>
            <a:spLocks noGrp="1"/>
          </p:cNvSpPr>
          <p:nvPr>
            <p:ph type="title"/>
          </p:nvPr>
        </p:nvSpPr>
        <p:spPr>
          <a:xfrm>
            <a:off x="1460091" y="843730"/>
            <a:ext cx="9601200" cy="1485900"/>
          </a:xfrm>
        </p:spPr>
        <p:txBody>
          <a:bodyPr/>
          <a:lstStyle/>
          <a:p>
            <a:r>
              <a:rPr lang="en-US" dirty="0">
                <a:cs typeface="Calibri Light"/>
              </a:rPr>
              <a:t>Human Land Use in Desert Regions</a:t>
            </a:r>
            <a:endParaRPr lang="en-US" dirty="0"/>
          </a:p>
        </p:txBody>
      </p:sp>
      <p:sp>
        <p:nvSpPr>
          <p:cNvPr id="3" name="Content Placeholder 2">
            <a:extLst>
              <a:ext uri="{FF2B5EF4-FFF2-40B4-BE49-F238E27FC236}">
                <a16:creationId xmlns:a16="http://schemas.microsoft.com/office/drawing/2014/main" id="{9DD21525-FB92-44C3-A235-CBA53F7054E9}"/>
              </a:ext>
            </a:extLst>
          </p:cNvPr>
          <p:cNvSpPr>
            <a:spLocks noGrp="1"/>
          </p:cNvSpPr>
          <p:nvPr>
            <p:ph idx="1"/>
          </p:nvPr>
        </p:nvSpPr>
        <p:spPr>
          <a:xfrm>
            <a:off x="598928" y="1671594"/>
            <a:ext cx="5241433" cy="5186406"/>
          </a:xfrm>
        </p:spPr>
        <p:txBody>
          <a:bodyPr vert="horz" lIns="91440" tIns="45720" rIns="91440" bIns="45720" rtlCol="0" anchor="t">
            <a:normAutofit/>
          </a:bodyPr>
          <a:lstStyle/>
          <a:p>
            <a:r>
              <a:rPr lang="en-US" dirty="0">
                <a:cs typeface="Calibri"/>
              </a:rPr>
              <a:t>Currently, human activities in desert ecosystems have the same major challenge as many other members of the ecosystem: water availability.</a:t>
            </a:r>
          </a:p>
          <a:p>
            <a:r>
              <a:rPr lang="en-US" dirty="0">
                <a:cs typeface="Calibri"/>
              </a:rPr>
              <a:t>Lots of human systems in arid lands depend on large scale diversion of water from where it naturally occurs.</a:t>
            </a:r>
          </a:p>
          <a:p>
            <a:r>
              <a:rPr lang="en-US" dirty="0">
                <a:cs typeface="Calibri"/>
              </a:rPr>
              <a:t>Question: How do you use water?</a:t>
            </a:r>
          </a:p>
          <a:p>
            <a:r>
              <a:rPr lang="en-US" dirty="0">
                <a:ea typeface="+mn-lt"/>
                <a:cs typeface="+mn-lt"/>
              </a:rPr>
              <a:t>How does your city or town use water?</a:t>
            </a:r>
          </a:p>
          <a:p>
            <a:pPr marL="101600" indent="0">
              <a:buNone/>
            </a:pPr>
            <a:r>
              <a:rPr lang="en-US" dirty="0">
                <a:cs typeface="Calibri"/>
              </a:rPr>
              <a:t>Optional: Straws in the Colorado River: Will We Run Out of Water? </a:t>
            </a:r>
            <a:r>
              <a:rPr lang="en-US" sz="18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https://serc.carleton.edu/trex/students/labs/lab4_1.html</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5" descr="Chart, pie chart&#10;&#10;Description automatically generated">
            <a:extLst>
              <a:ext uri="{FF2B5EF4-FFF2-40B4-BE49-F238E27FC236}">
                <a16:creationId xmlns:a16="http://schemas.microsoft.com/office/drawing/2014/main" id="{5B03B7BE-63DB-400C-9722-CFA5046CB269}"/>
              </a:ext>
            </a:extLst>
          </p:cNvPr>
          <p:cNvPicPr>
            <a:picLocks noChangeAspect="1"/>
          </p:cNvPicPr>
          <p:nvPr/>
        </p:nvPicPr>
        <p:blipFill>
          <a:blip r:embed="rId3"/>
          <a:stretch>
            <a:fillRect/>
          </a:stretch>
        </p:blipFill>
        <p:spPr>
          <a:xfrm>
            <a:off x="6096000" y="1671594"/>
            <a:ext cx="5895582" cy="4370456"/>
          </a:xfrm>
          <a:prstGeom prst="rect">
            <a:avLst/>
          </a:prstGeom>
        </p:spPr>
      </p:pic>
    </p:spTree>
    <p:extLst>
      <p:ext uri="{BB962C8B-B14F-4D97-AF65-F5344CB8AC3E}">
        <p14:creationId xmlns:p14="http://schemas.microsoft.com/office/powerpoint/2010/main" val="4107100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46A882-1F96-436F-AF3C-48DF75CDB2D1}"/>
              </a:ext>
            </a:extLst>
          </p:cNvPr>
          <p:cNvSpPr>
            <a:spLocks noGrp="1"/>
          </p:cNvSpPr>
          <p:nvPr>
            <p:ph idx="1"/>
          </p:nvPr>
        </p:nvSpPr>
        <p:spPr>
          <a:xfrm>
            <a:off x="947342" y="1409913"/>
            <a:ext cx="4430904" cy="4685365"/>
          </a:xfrm>
        </p:spPr>
        <p:txBody>
          <a:bodyPr vert="horz" lIns="91440" tIns="45720" rIns="91440" bIns="45720" rtlCol="0" anchor="t">
            <a:normAutofit/>
          </a:bodyPr>
          <a:lstStyle/>
          <a:p>
            <a:r>
              <a:rPr lang="en-US" sz="2800" dirty="0">
                <a:cs typeface="Calibri"/>
              </a:rPr>
              <a:t>Drought is threatening human land use in arid lands</a:t>
            </a:r>
          </a:p>
          <a:p>
            <a:r>
              <a:rPr lang="en-US" sz="2400" dirty="0">
                <a:ea typeface="+mn-lt"/>
                <a:cs typeface="+mn-lt"/>
                <a:hlinkClick r:id="rId2"/>
              </a:rPr>
              <a:t>Recent Southwestern Drought the Worst in 1,200 Years</a:t>
            </a:r>
            <a:endParaRPr lang="en-US" sz="2400" dirty="0">
              <a:cs typeface="Calibri"/>
            </a:endParaRPr>
          </a:p>
          <a:p>
            <a:r>
              <a:rPr lang="en-US" sz="2400" dirty="0">
                <a:cs typeface="Calibri"/>
              </a:rPr>
              <a:t>  </a:t>
            </a:r>
            <a:r>
              <a:rPr lang="en-US" sz="2400" dirty="0">
                <a:ea typeface="+mn-lt"/>
                <a:cs typeface="+mn-lt"/>
                <a:hlinkClick r:id="rId3"/>
              </a:rPr>
              <a:t>City of Phoenix Drought Restrictions and Information Hub</a:t>
            </a:r>
            <a:r>
              <a:rPr lang="en-US" sz="2400" dirty="0">
                <a:ea typeface="+mn-lt"/>
                <a:cs typeface="+mn-lt"/>
              </a:rPr>
              <a:t> </a:t>
            </a:r>
          </a:p>
        </p:txBody>
      </p:sp>
      <p:pic>
        <p:nvPicPr>
          <p:cNvPr id="4" name="Picture 4" descr="Map&#10;&#10;Description automatically generated">
            <a:extLst>
              <a:ext uri="{FF2B5EF4-FFF2-40B4-BE49-F238E27FC236}">
                <a16:creationId xmlns:a16="http://schemas.microsoft.com/office/drawing/2014/main" id="{23370620-2AE5-44D2-9B39-D2184CDB37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4219" y="1318686"/>
            <a:ext cx="6371840" cy="4369048"/>
          </a:xfrm>
          <a:prstGeom prst="rect">
            <a:avLst/>
          </a:prstGeom>
        </p:spPr>
      </p:pic>
    </p:spTree>
    <p:extLst>
      <p:ext uri="{BB962C8B-B14F-4D97-AF65-F5344CB8AC3E}">
        <p14:creationId xmlns:p14="http://schemas.microsoft.com/office/powerpoint/2010/main" val="693309583"/>
      </p:ext>
    </p:extLst>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1151</Words>
  <Application>Microsoft Macintosh PowerPoint</Application>
  <PresentationFormat>Widescreen</PresentationFormat>
  <Paragraphs>95</Paragraphs>
  <Slides>18</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Calibri Light</vt:lpstr>
      <vt:lpstr>Libre Franklin</vt:lpstr>
      <vt:lpstr>Candara</vt:lpstr>
      <vt:lpstr>Calibri</vt:lpstr>
      <vt:lpstr>Arial</vt:lpstr>
      <vt:lpstr>Crop</vt:lpstr>
      <vt:lpstr>Custom Design</vt:lpstr>
      <vt:lpstr>1_Crop</vt:lpstr>
      <vt:lpstr>Biotic Resilience in the Desert</vt:lpstr>
      <vt:lpstr>Biotic Resilience in the Desert</vt:lpstr>
      <vt:lpstr>PowerPoint Presentation</vt:lpstr>
      <vt:lpstr>PowerPoint Presentation</vt:lpstr>
      <vt:lpstr>PowerPoint Presentation</vt:lpstr>
      <vt:lpstr>PowerPoint Presentation</vt:lpstr>
      <vt:lpstr>Question: What is the main challenge that all these organisms face in a desert ecosystem?</vt:lpstr>
      <vt:lpstr>Human Land Use in Desert Regions</vt:lpstr>
      <vt:lpstr>PowerPoint Presentation</vt:lpstr>
      <vt:lpstr>Can we learn from  the resilience of other members of the desert ecosystem?</vt:lpstr>
      <vt:lpstr>Can we learn from  the resilience of other members of the desert ecosystem?</vt:lpstr>
      <vt:lpstr>Can we learn from  the resilience of other members of the desert ecosystem?</vt:lpstr>
      <vt:lpstr>PowerPoint Presentation</vt:lpstr>
      <vt:lpstr>Activity: Resilience Brainstorm </vt:lpstr>
      <vt:lpstr>Activity: Resilience Strategy Card Sort </vt:lpstr>
      <vt:lpstr>Wrap Up Questions</vt:lpstr>
      <vt:lpstr>Exit Ticket</vt:lpstr>
      <vt:lpstr>Author Biography and Acknowledgment  Matt Swanson is a lifelong Arizona resident and an educator with experience teaching science at the middle school and high school levels. He is now working for the Arizona State 4-H office as a Curriculum Specialist, where he continues to enjoy bringing learning experience to youth. He received both his undergraduate degree in philosophy and his graduate degree in science education at the University of Arizona.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Separation of a Mixture</dc:title>
  <dc:creator>Rogstad, Alix - (alix)</dc:creator>
  <cp:lastModifiedBy>Bruhn, Jacqueline Marie - (jmbruhn)</cp:lastModifiedBy>
  <cp:revision>140</cp:revision>
  <dcterms:created xsi:type="dcterms:W3CDTF">2018-07-09T21:58:11Z</dcterms:created>
  <dcterms:modified xsi:type="dcterms:W3CDTF">2022-09-16T21:32:10Z</dcterms:modified>
</cp:coreProperties>
</file>