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97" r:id="rId2"/>
    <p:sldId id="257" r:id="rId3"/>
    <p:sldId id="258" r:id="rId4"/>
    <p:sldId id="259" r:id="rId5"/>
    <p:sldId id="260" r:id="rId6"/>
    <p:sldId id="261" r:id="rId7"/>
    <p:sldId id="262" r:id="rId8"/>
    <p:sldId id="300" r:id="rId9"/>
    <p:sldId id="264" r:id="rId10"/>
    <p:sldId id="265" r:id="rId11"/>
    <p:sldId id="301" r:id="rId12"/>
    <p:sldId id="299" r:id="rId13"/>
    <p:sldId id="263"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98"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x R" initials="AR" lastIdx="5" clrIdx="0">
    <p:extLst>
      <p:ext uri="{19B8F6BF-5375-455C-9EA6-DF929625EA0E}">
        <p15:presenceInfo xmlns:p15="http://schemas.microsoft.com/office/powerpoint/2012/main" userId="769113b165308c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808"/>
    <a:srgbClr val="297D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7"/>
    <p:restoredTop sz="94541"/>
  </p:normalViewPr>
  <p:slideViewPr>
    <p:cSldViewPr snapToGrid="0">
      <p:cViewPr varScale="1">
        <p:scale>
          <a:sx n="114" d="100"/>
          <a:sy n="114" d="100"/>
        </p:scale>
        <p:origin x="408"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mons.wikimedia.org/wiki/File:Sonoran_desert_at_Bahia_Kino.jp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Sonoran_Desert#/media/File:Sonoran_Desert_map.sv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sites.google.com/a/voorheesville.org/web-activities/home/g-6---hot-air-balloon-project/scientist---heat-and-densit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Sahara_3.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Saxaul_in_Gobi_desert.JPG"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commons.wikimedia.org/wiki/File:Gobi_desert_fr.jp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Springbok_Antelope_Sossusvlei_Namib_Desert_Namibia_Luca_Galuzzi_2004.JP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biofocuscommunicatie.nl/nabimi-africa-map/"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ki/File:Searles,_CA_Mojave_Desert.jpg"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ommons.wikimedia.org/wiki/File:Mojave_Desert_map.sv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commons.wikimedia.org/wiki/File:Big_Bend_Chihuahuan_Desert.jp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ommons.wikimedia.org/wiki/File:Chihuahuan_Desert_map.sv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857298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d1ad7a3d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d1ad7a3d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https://commons.wikimedia.org/wiki/File:Sonoran_desert_at_Bahia_Kino.jpg</a:t>
            </a:r>
            <a:endParaRPr/>
          </a:p>
          <a:p>
            <a:pPr marL="0" lvl="0" indent="0" algn="l" rtl="0">
              <a:spcBef>
                <a:spcPts val="0"/>
              </a:spcBef>
              <a:spcAft>
                <a:spcPts val="0"/>
              </a:spcAft>
              <a:buNone/>
            </a:pPr>
            <a:r>
              <a:rPr lang="en" u="sng">
                <a:solidFill>
                  <a:schemeClr val="hlink"/>
                </a:solidFill>
                <a:hlinkClick r:id="rId4"/>
              </a:rPr>
              <a:t>https://en.wikipedia.org/wiki/Sonoran_Desert#/media/File:Sonoran_Desert_map.svg</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056411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d1ad7a3d4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d1ad7a3d4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https://en.wikipedia.org/wiki/Great_Basin_Desert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614146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https://en.wikipedia.org/wiki/Great_Victoria_Desert</a:t>
            </a:r>
          </a:p>
        </p:txBody>
      </p:sp>
    </p:spTree>
    <p:extLst>
      <p:ext uri="{BB962C8B-B14F-4D97-AF65-F5344CB8AC3E}">
        <p14:creationId xmlns:p14="http://schemas.microsoft.com/office/powerpoint/2010/main" val="1000661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d1ad7a3d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d1ad7a3d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Antartic</a:t>
            </a:r>
            <a:r>
              <a:rPr lang="en-US" baseline="0" dirty="0"/>
              <a:t> polar desert: https://source.colostate.edu/short-lived-glacial-melts-can-cause-alterations-in-polar-regions/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See ARC GIS </a:t>
            </a:r>
            <a:r>
              <a:rPr lang="en-US" dirty="0" err="1"/>
              <a:t>Storymaps</a:t>
            </a:r>
            <a:r>
              <a:rPr lang="en-US" baseline="0" dirty="0"/>
              <a:t> on Artic Deserts: </a:t>
            </a:r>
            <a:r>
              <a:rPr lang="en-US" dirty="0"/>
              <a:t>https://storymaps.arcgis.com/stories/b9fc57f5d64c4d888bef4dcd2c875675</a:t>
            </a:r>
          </a:p>
          <a:p>
            <a:pPr marL="0" lvl="0" indent="0" algn="l" rtl="0">
              <a:spcBef>
                <a:spcPts val="0"/>
              </a:spcBef>
              <a:spcAft>
                <a:spcPts val="0"/>
              </a:spcAft>
              <a:buNone/>
            </a:pPr>
            <a:r>
              <a:rPr lang="en-US" dirty="0"/>
              <a:t>“Deserts. When most people think of this word, they think of a humid, sandy and limited vegetation. Whilst desert vegetation is limited, it isn’t always hot and dry. Polar Deserts is a kind of desert where it is cold instead of hot and its surface is ice, not sand. This biome is located in many places around our world. They “are characterized by cold winters with snowfall and high overall rainfall throughout the winter and occasionally over the summer. They occur in the Antarctic, Greenland and the Nearctic realm.” (Garcia, 2019). The second-largest desert in the world is the Arctic, as it’s the area is “14.056 million sq. km” (</a:t>
            </a:r>
            <a:r>
              <a:rPr lang="en-US" dirty="0" err="1"/>
              <a:t>FactMonster</a:t>
            </a:r>
            <a:r>
              <a:rPr lang="en-US" dirty="0"/>
              <a:t>, 2019). Making up most, if not all, of Antarctica’s’ biomes and surface.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12603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d1ad7a3d4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5d1ad7a3d4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Think, pair, share. Potential answers: being able to grow enough food; hard to grow plants because of water and weather; venomous animals such as scorpions, snakes, etc.; very hot and bright; being able to stay cool enough; dust storms (Previously in the these notes: Water, dust, growing food, heat, strong light.)</a:t>
            </a:r>
            <a:endParaRPr dirty="0"/>
          </a:p>
        </p:txBody>
      </p:sp>
    </p:spTree>
    <p:extLst>
      <p:ext uri="{BB962C8B-B14F-4D97-AF65-F5344CB8AC3E}">
        <p14:creationId xmlns:p14="http://schemas.microsoft.com/office/powerpoint/2010/main" val="2217468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5d1ad7a3d4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5d1ad7a3d4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Water!</a:t>
            </a:r>
            <a:endParaRPr dirty="0"/>
          </a:p>
          <a:p>
            <a:pPr marL="0" lvl="0" indent="0" algn="l" rtl="0">
              <a:spcBef>
                <a:spcPts val="0"/>
              </a:spcBef>
              <a:spcAft>
                <a:spcPts val="0"/>
              </a:spcAft>
              <a:buNone/>
            </a:pPr>
            <a:r>
              <a:rPr lang="en" dirty="0"/>
              <a:t>This is a good stopping point between lesson days.</a:t>
            </a:r>
            <a:endParaRPr dirty="0"/>
          </a:p>
        </p:txBody>
      </p:sp>
    </p:spTree>
    <p:extLst>
      <p:ext uri="{BB962C8B-B14F-4D97-AF65-F5344CB8AC3E}">
        <p14:creationId xmlns:p14="http://schemas.microsoft.com/office/powerpoint/2010/main" val="41854641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5d1ad7a3d4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5d1ad7a3d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Think, pair, share. Entertain all ideas. </a:t>
            </a:r>
          </a:p>
          <a:p>
            <a:pPr marL="0" lvl="0" indent="0" algn="l" rtl="0">
              <a:spcBef>
                <a:spcPts val="0"/>
              </a:spcBef>
              <a:spcAft>
                <a:spcPts val="0"/>
              </a:spcAft>
              <a:buNone/>
            </a:pPr>
            <a:r>
              <a:rPr lang="en-US" dirty="0"/>
              <a:t>a. What causes a desert? Some possible answers that could guide student sharing include mentioning that not enough water or rainfall in the area may cause a desert. A desert may contain a high air pressure area and high-pressure areas are associated with dry, warm and settled weather conditions. This is because sinking air does not result in precipitation.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 Why are some places on the planet wet and others are dry? The teacher could encourage the students to come up with answers that include one or a combination of factors that include wind, ocean currents and high and low air pressure areas that determine where rainfall occurs. The idea that the terrain is different in some areas such as high mountains, plains, etc., makes it easier for certain locations to get rain.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01952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5d1ad7a3d4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5d1ad7a3d4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Students should copy diagram into notes. Use a sponge to illustrate the diagram. It fills with water on the ocean side, then rises and cools so becomes more dense and the water is squeezed out.</a:t>
            </a:r>
          </a:p>
          <a:p>
            <a:pPr marL="0" lvl="0" indent="0" algn="l" rtl="0">
              <a:spcBef>
                <a:spcPts val="0"/>
              </a:spcBef>
              <a:spcAft>
                <a:spcPts val="0"/>
              </a:spcAft>
              <a:buNone/>
            </a:pPr>
            <a:r>
              <a:rPr lang="en-US" dirty="0"/>
              <a:t>a.	Define rain shadow: A patch of land that has been forced to become a desert because mountain ranges blocked all plant growth and rainy weather.</a:t>
            </a:r>
          </a:p>
          <a:p>
            <a:pPr marL="0" lvl="0" indent="0" algn="l" rtl="0">
              <a:spcBef>
                <a:spcPts val="0"/>
              </a:spcBef>
              <a:spcAft>
                <a:spcPts val="0"/>
              </a:spcAft>
              <a:buNone/>
            </a:pPr>
            <a:r>
              <a:rPr lang="en-US" dirty="0"/>
              <a:t>b.	Watch the 2-3 minute video on rain shadows called Rain Shadow Effect: 2 minute Geology. https://www.youtube.com/watch?v=DoKTTHd-XEQ</a:t>
            </a:r>
          </a:p>
          <a:p>
            <a:pPr marL="0" lvl="0" indent="0" algn="l" rtl="0">
              <a:spcBef>
                <a:spcPts val="0"/>
              </a:spcBef>
              <a:spcAft>
                <a:spcPts val="0"/>
              </a:spcAft>
              <a:buNone/>
            </a:pPr>
            <a:r>
              <a:rPr lang="en-US" dirty="0"/>
              <a:t>c.	Demonstration: Using a sponge, a bucket of water, and a model for a mountain, plunge the sponge in a filled bucket of water. Comment that the sponge is a cloud and as it rises it gets denser until it cannot hold the water and then it rains. Squeeze the sponge. As the cloud goes up and over the “mountain”, all the moisture is removed from it so it is dry and no longer rains on the other side.</a:t>
            </a:r>
          </a:p>
          <a:p>
            <a:pPr marL="0" lvl="0" indent="0" algn="l" rtl="0">
              <a:spcBef>
                <a:spcPts val="0"/>
              </a:spcBef>
              <a:spcAft>
                <a:spcPts val="0"/>
              </a:spcAft>
              <a:buNone/>
            </a:pPr>
            <a:r>
              <a:rPr lang="en-US" dirty="0"/>
              <a:t>d.	Have students draw (copy) the diagram of a mountain and land on both sides. Go through the steps of the clouds raining and then disappearing when going over the mountain. Have them draw the diagram at each step as seen on the screen (from shots in the video).</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Further definition on Rain Shadows: Rain Shadow Effect - an area having relatively little precipitation due to the effect of a topographic barrier, especially a mountain range, that causes the prevailing winds to lose their moisture on the windward side, causing the leeward side to be dry.) Then it is important to note that it is the availability of moisture that allows plants to grow (not the mountains). When little rainfall happens, plants must adapt to survive under the dry conditions and they all have varying ways of coping with the heat/dry periods. (Which can be a whole other lesson!)</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d1ad7a3d4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d1ad7a3d4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 dirty="0">
                <a:solidFill>
                  <a:schemeClr val="tx1"/>
                </a:solidFill>
              </a:rPr>
              <a:t>Play video at 1.5 speed</a:t>
            </a:r>
          </a:p>
          <a:p>
            <a:pPr marL="0" lvl="0" indent="0" algn="l" rtl="0">
              <a:spcBef>
                <a:spcPts val="0"/>
              </a:spcBef>
              <a:spcAft>
                <a:spcPts val="0"/>
              </a:spcAft>
              <a:buNone/>
            </a:pPr>
            <a:r>
              <a:rPr lang="en" dirty="0"/>
              <a:t>Let students watch the video all the way through. They will be confused. Next slides and the experiment will help them understand in more depth, so don’t panic!</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d1ad7a3d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d1ad7a3d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definition of density is a good one to have up in the room for ready reference.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5d1ad7a3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5d1ad7a3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Think, pair, share. </a:t>
            </a:r>
          </a:p>
        </p:txBody>
      </p:sp>
    </p:spTree>
    <p:extLst>
      <p:ext uri="{BB962C8B-B14F-4D97-AF65-F5344CB8AC3E}">
        <p14:creationId xmlns:p14="http://schemas.microsoft.com/office/powerpoint/2010/main" val="2306467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d1ad7a3d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d1ad7a3d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d1ad7a3d4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d1ad7a3d4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It is helpful to move your hands in opposite directions and have students do the same to remember the relationship between heat and density.</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d1ad7a3d4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d1ad7a3d4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https://sites.google.com/a/voorheesville.org/web-activities/home/g-6---hot-air-balloon-project/scientist---heat-and-density</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d1ad7a3d4_0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d1ad7a3d4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d1ad7a3d4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5d1ad7a3d4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Remind students of the sponge squeezing out water from the rain shadow example.</a:t>
            </a:r>
          </a:p>
          <a:p>
            <a:pPr marL="0" lvl="0" indent="0" algn="l" rtl="0">
              <a:spcBef>
                <a:spcPts val="0"/>
              </a:spcBef>
              <a:spcAft>
                <a:spcPts val="0"/>
              </a:spcAft>
              <a:buNone/>
            </a:pPr>
            <a:endParaRPr lang="en" dirty="0"/>
          </a:p>
          <a:p>
            <a:pPr marL="0" lvl="0" indent="0" algn="l" rtl="0">
              <a:spcBef>
                <a:spcPts val="0"/>
              </a:spcBef>
              <a:spcAft>
                <a:spcPts val="0"/>
              </a:spcAft>
              <a:buNone/>
            </a:pPr>
            <a:r>
              <a:rPr lang="en-US" dirty="0"/>
              <a:t>As it cools, does it get more or less dense? What happens to the space between air molecules? What does this do to the water between the air molecules? Remind the students of the sponge squeezing out water from the rain shadow as an example to help answer the questions.</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5d1ad7a3d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5d1ad7a3d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5d1ad7a3d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5d1ad7a3d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Complete the drawing by having the air move back to the equator from both the north and south deserts with the appropriate wind lines and arrows. Tell them this wind pattern cycle is the Hadley cell, which helps form the deserts and rain forests of the world. </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After this, do the Hot vs Cold Air experiment.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5d1ad7a3d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5d1ad7a3d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3254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d1ad7a3d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d1ad7a3d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Popcorn out.</a:t>
            </a:r>
            <a:endParaRPr dirty="0"/>
          </a:p>
        </p:txBody>
      </p:sp>
    </p:spTree>
    <p:extLst>
      <p:ext uri="{BB962C8B-B14F-4D97-AF65-F5344CB8AC3E}">
        <p14:creationId xmlns:p14="http://schemas.microsoft.com/office/powerpoint/2010/main" val="1080945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d1ad7a3d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d1ad7a3d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https://commons.wikimedia.org/wiki/File:Sahara_3.jpg</a:t>
            </a:r>
            <a:endParaRPr dirty="0"/>
          </a:p>
          <a:p>
            <a:pPr marL="0" lvl="0" indent="0" algn="l" rtl="0">
              <a:spcBef>
                <a:spcPts val="0"/>
              </a:spcBef>
              <a:spcAft>
                <a:spcPts val="0"/>
              </a:spcAft>
              <a:buNone/>
            </a:pPr>
            <a:r>
              <a:rPr lang="en" dirty="0"/>
              <a:t>https://commons.wikimedia.org/wiki/File:Africa_satellite_orthographic.jpg</a:t>
            </a:r>
            <a:endParaRPr dirty="0"/>
          </a:p>
        </p:txBody>
      </p:sp>
    </p:spTree>
    <p:extLst>
      <p:ext uri="{BB962C8B-B14F-4D97-AF65-F5344CB8AC3E}">
        <p14:creationId xmlns:p14="http://schemas.microsoft.com/office/powerpoint/2010/main" val="1691469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d1ad7a3d4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d1ad7a3d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https://commons.wikimedia.org/wiki/File:Saxaul_in_Gobi_desert.JPG</a:t>
            </a:r>
            <a:endParaRPr dirty="0"/>
          </a:p>
          <a:p>
            <a:pPr marL="0" lvl="0" indent="0" algn="l" rtl="0">
              <a:spcBef>
                <a:spcPts val="0"/>
              </a:spcBef>
              <a:spcAft>
                <a:spcPts val="0"/>
              </a:spcAft>
              <a:buNone/>
            </a:pPr>
            <a:r>
              <a:rPr lang="en" u="sng" dirty="0">
                <a:solidFill>
                  <a:schemeClr val="hlink"/>
                </a:solidFill>
                <a:hlinkClick r:id="rId4"/>
              </a:rPr>
              <a:t>https://commons.wikimedia.org/wiki/File:Gobi_desert_fr.jpg</a:t>
            </a:r>
            <a:endParaRPr dirty="0"/>
          </a:p>
        </p:txBody>
      </p:sp>
    </p:spTree>
    <p:extLst>
      <p:ext uri="{BB962C8B-B14F-4D97-AF65-F5344CB8AC3E}">
        <p14:creationId xmlns:p14="http://schemas.microsoft.com/office/powerpoint/2010/main" val="2670371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d1ad7a3d4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5d1ad7a3d4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https://commons.wikimedia.org/wiki/File:Springbok_Antelope_Sossusvlei_Namib_Desert_Namibia_Luca_Galuzzi_2004.JPG</a:t>
            </a:r>
            <a:endParaRPr/>
          </a:p>
          <a:p>
            <a:pPr marL="0" lvl="0" indent="0" algn="l" rtl="0">
              <a:spcBef>
                <a:spcPts val="0"/>
              </a:spcBef>
              <a:spcAft>
                <a:spcPts val="0"/>
              </a:spcAft>
              <a:buNone/>
            </a:pPr>
            <a:r>
              <a:rPr lang="en" u="sng">
                <a:solidFill>
                  <a:schemeClr val="hlink"/>
                </a:solidFill>
                <a:hlinkClick r:id="rId4"/>
              </a:rPr>
              <a:t>http://biofocuscommunicatie.nl/nabimi-africa-map/</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95353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d1ad7a3d4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5d1ad7a3d4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https://commons.wikimedia.org/wiki/File:Searles,_CA_Mojave_Desert.jpg</a:t>
            </a:r>
            <a:endParaRPr/>
          </a:p>
          <a:p>
            <a:pPr marL="0" lvl="0" indent="0" algn="l" rtl="0">
              <a:spcBef>
                <a:spcPts val="0"/>
              </a:spcBef>
              <a:spcAft>
                <a:spcPts val="0"/>
              </a:spcAft>
              <a:buNone/>
            </a:pPr>
            <a:r>
              <a:rPr lang="en" u="sng">
                <a:solidFill>
                  <a:schemeClr val="hlink"/>
                </a:solidFill>
                <a:hlinkClick r:id="rId4"/>
              </a:rPr>
              <a:t>https://commons.wikimedia.org/wiki/File:Mojave_Desert_map.svg</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112222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d1ad7a3d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5d1ad7a3d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https://commons.wikimedia.org/wiki/File:Big_Bend_Chihuahuan_Desert.jpg</a:t>
            </a:r>
            <a:endParaRPr dirty="0"/>
          </a:p>
          <a:p>
            <a:pPr marL="0" lvl="0" indent="0" algn="l" rtl="0">
              <a:spcBef>
                <a:spcPts val="0"/>
              </a:spcBef>
              <a:spcAft>
                <a:spcPts val="0"/>
              </a:spcAft>
              <a:buNone/>
            </a:pPr>
            <a:r>
              <a:rPr lang="en" u="sng" dirty="0">
                <a:solidFill>
                  <a:schemeClr val="hlink"/>
                </a:solidFill>
                <a:hlinkClick r:id="rId4"/>
              </a:rPr>
              <a:t>https://commons.wikimedia.org/wiki/File:Chihuahuan_Desert_map.svg</a:t>
            </a:r>
            <a:endParaRPr dirty="0"/>
          </a:p>
        </p:txBody>
      </p:sp>
    </p:spTree>
    <p:extLst>
      <p:ext uri="{BB962C8B-B14F-4D97-AF65-F5344CB8AC3E}">
        <p14:creationId xmlns:p14="http://schemas.microsoft.com/office/powerpoint/2010/main" val="2501943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E8E70B-F13B-6949-A1A7-7C095A09D197}" type="datetime1">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B33AD-2F59-7549-9BE0-B4F973F16217}" type="slidenum">
              <a:rPr lang="en-US" smtClean="0"/>
              <a:t>‹#›</a:t>
            </a:fld>
            <a:endParaRPr lang="en-US"/>
          </a:p>
        </p:txBody>
      </p:sp>
    </p:spTree>
    <p:extLst>
      <p:ext uri="{BB962C8B-B14F-4D97-AF65-F5344CB8AC3E}">
        <p14:creationId xmlns:p14="http://schemas.microsoft.com/office/powerpoint/2010/main" val="4149228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F29ACA-0213-439B-815F-DD6C428BDAFB}" type="datetimeFigureOut">
              <a:rPr lang="en-US" smtClean="0"/>
              <a:t>7/13/2020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5C9503-D695-49CC-83A9-D335AB726572}" type="slidenum">
              <a:rPr lang="en-US" smtClean="0"/>
              <a:t>‹#›</a:t>
            </a:fld>
            <a:endParaRPr lang="en-US"/>
          </a:p>
        </p:txBody>
      </p:sp>
    </p:spTree>
    <p:extLst>
      <p:ext uri="{BB962C8B-B14F-4D97-AF65-F5344CB8AC3E}">
        <p14:creationId xmlns:p14="http://schemas.microsoft.com/office/powerpoint/2010/main" val="283695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7" r:id="rId7"/>
    <p:sldLayoutId id="2147483660" r:id="rId8"/>
    <p:sldLayoutId id="2147483661"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DoKTTHd-XEQ"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T6Us1sPXBf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T6Us1sPXBf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18968"/>
            <a:ext cx="9144000" cy="6096000"/>
          </a:xfrm>
          <a:prstGeom prst="rect">
            <a:avLst/>
          </a:prstGeom>
        </p:spPr>
      </p:pic>
      <p:sp>
        <p:nvSpPr>
          <p:cNvPr id="2" name="Title 1">
            <a:extLst>
              <a:ext uri="{FF2B5EF4-FFF2-40B4-BE49-F238E27FC236}">
                <a16:creationId xmlns:a16="http://schemas.microsoft.com/office/drawing/2014/main" id="{ABF81E85-4A5A-4DDB-AC30-CEFC4F2C38FC}"/>
              </a:ext>
            </a:extLst>
          </p:cNvPr>
          <p:cNvSpPr>
            <a:spLocks noGrp="1"/>
          </p:cNvSpPr>
          <p:nvPr>
            <p:ph type="title"/>
          </p:nvPr>
        </p:nvSpPr>
        <p:spPr>
          <a:xfrm>
            <a:off x="587216" y="2296633"/>
            <a:ext cx="7969568" cy="2030818"/>
          </a:xfrm>
        </p:spPr>
        <p:txBody>
          <a:bodyPr>
            <a:noAutofit/>
          </a:bodyPr>
          <a:lstStyle/>
          <a:p>
            <a:pPr algn="ctr"/>
            <a:br>
              <a:rPr lang="en-US" sz="2400" b="1" kern="1200" dirty="0">
                <a:solidFill>
                  <a:prstClr val="black"/>
                </a:solidFill>
                <a:latin typeface="Calibri Light" panose="020F0302020204030204"/>
                <a:ea typeface="+mj-ea"/>
                <a:cs typeface="+mj-cs"/>
              </a:rPr>
            </a:br>
            <a:br>
              <a:rPr lang="en-US" sz="2400" b="1" kern="1200" dirty="0">
                <a:solidFill>
                  <a:prstClr val="black"/>
                </a:solidFill>
                <a:latin typeface="Calibri Light" panose="020F0302020204030204"/>
                <a:ea typeface="+mj-ea"/>
                <a:cs typeface="+mj-cs"/>
              </a:rPr>
            </a:br>
            <a:br>
              <a:rPr lang="en-US" sz="2400" b="1" kern="1200" dirty="0">
                <a:solidFill>
                  <a:prstClr val="black"/>
                </a:solidFill>
                <a:latin typeface="Calibri Light" panose="020F0302020204030204"/>
                <a:ea typeface="+mj-ea"/>
                <a:cs typeface="+mj-cs"/>
              </a:rPr>
            </a:br>
            <a:br>
              <a:rPr lang="en-US" sz="2400" b="1" kern="1200" dirty="0">
                <a:solidFill>
                  <a:prstClr val="black"/>
                </a:solidFill>
                <a:latin typeface="Calibri Light" panose="020F0302020204030204"/>
                <a:ea typeface="+mj-ea"/>
                <a:cs typeface="+mj-cs"/>
              </a:rPr>
            </a:br>
            <a:r>
              <a:rPr lang="en-US" sz="3600" b="1" i="1" kern="1200" dirty="0">
                <a:solidFill>
                  <a:schemeClr val="bg1"/>
                </a:solidFill>
                <a:latin typeface="Calibri Light" panose="020F0302020204030204"/>
                <a:ea typeface="+mj-ea"/>
                <a:cs typeface="+mj-cs"/>
              </a:rPr>
              <a:t>Deserts: Definition and Causes</a:t>
            </a:r>
            <a:br>
              <a:rPr lang="en-US" b="1" i="1" kern="1200" dirty="0">
                <a:solidFill>
                  <a:schemeClr val="bg1"/>
                </a:solidFill>
                <a:latin typeface="Calibri Light" panose="020F0302020204030204"/>
                <a:ea typeface="+mj-ea"/>
                <a:cs typeface="+mj-cs"/>
              </a:rPr>
            </a:br>
            <a:br>
              <a:rPr lang="en-US" b="1" i="1" kern="1200" dirty="0">
                <a:solidFill>
                  <a:schemeClr val="bg1"/>
                </a:solidFill>
                <a:latin typeface="Calibri Light" panose="020F0302020204030204"/>
                <a:ea typeface="+mj-ea"/>
                <a:cs typeface="+mj-cs"/>
              </a:rPr>
            </a:br>
            <a:r>
              <a:rPr lang="en-US" sz="1600" b="1" kern="1200" dirty="0">
                <a:solidFill>
                  <a:schemeClr val="bg1"/>
                </a:solidFill>
                <a:latin typeface="Calibri Light" panose="020F0302020204030204"/>
                <a:ea typeface="+mj-ea"/>
                <a:cs typeface="+mj-cs"/>
              </a:rPr>
              <a:t>Traci Klein and Matthew Katterman</a:t>
            </a:r>
            <a:br>
              <a:rPr lang="en-US" sz="1600" b="1" kern="1200" dirty="0">
                <a:solidFill>
                  <a:schemeClr val="bg1"/>
                </a:solidFill>
                <a:latin typeface="Calibri Light" panose="020F0302020204030204"/>
                <a:ea typeface="+mj-ea"/>
                <a:cs typeface="+mj-cs"/>
              </a:rPr>
            </a:br>
            <a:r>
              <a:rPr lang="en-US" sz="1600" b="1" kern="1200" dirty="0">
                <a:solidFill>
                  <a:schemeClr val="bg1"/>
                </a:solidFill>
                <a:latin typeface="Calibri Light" panose="020F0302020204030204"/>
              </a:rPr>
              <a:t>University of Arizona</a:t>
            </a:r>
            <a:br>
              <a:rPr lang="en-US" dirty="0">
                <a:solidFill>
                  <a:schemeClr val="bg1"/>
                </a:solidFill>
              </a:rPr>
            </a:br>
            <a:endParaRPr lang="en-US" b="1" i="1" dirty="0">
              <a:solidFill>
                <a:schemeClr val="bg1"/>
              </a:solidFill>
              <a:latin typeface="Calibri" panose="020F0502020204030204" pitchFamily="34" charset="0"/>
              <a:cs typeface="Calibri" panose="020F0502020204030204" pitchFamily="34" charset="0"/>
            </a:endParaRPr>
          </a:p>
        </p:txBody>
      </p:sp>
      <p:pic>
        <p:nvPicPr>
          <p:cNvPr id="6" name="Content Placeholder 5" descr="A picture containing drawing, game&#10;&#10;Description automatically generated">
            <a:extLst>
              <a:ext uri="{FF2B5EF4-FFF2-40B4-BE49-F238E27FC236}">
                <a16:creationId xmlns:a16="http://schemas.microsoft.com/office/drawing/2014/main" id="{C58EE8D7-588B-4FD5-965C-7015E8980062}"/>
              </a:ext>
            </a:extLst>
          </p:cNvPr>
          <p:cNvPicPr>
            <a:picLocks noGrp="1" noChangeAspect="1"/>
          </p:cNvPicPr>
          <p:nvPr>
            <p:ph idx="1"/>
          </p:nvPr>
        </p:nvPicPr>
        <p:blipFill>
          <a:blip r:embed="rId4"/>
          <a:stretch>
            <a:fillRect/>
          </a:stretch>
        </p:blipFill>
        <p:spPr>
          <a:xfrm>
            <a:off x="2732568" y="0"/>
            <a:ext cx="3185313" cy="1877999"/>
          </a:xfrm>
        </p:spPr>
      </p:pic>
      <p:sp>
        <p:nvSpPr>
          <p:cNvPr id="4" name="Slide Number Placeholder 3">
            <a:extLst>
              <a:ext uri="{FF2B5EF4-FFF2-40B4-BE49-F238E27FC236}">
                <a16:creationId xmlns:a16="http://schemas.microsoft.com/office/drawing/2014/main" id="{143D4F33-5C31-4122-8D08-0665D6ACE0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D5CB33AD-2F59-7549-9BE0-B4F973F16217}" type="slidenum">
              <a:rPr kumimoji="0" lang="en-US" sz="1300" b="0" i="0" u="none" strike="noStrike" kern="0" cap="none" spc="0" normalizeH="0" baseline="0" noProof="0" smtClean="0">
                <a:ln>
                  <a:noFill/>
                </a:ln>
                <a:solidFill>
                  <a:srgbClr val="65677F"/>
                </a:solidFill>
                <a:effectLst/>
                <a:uLnTx/>
                <a:uFillTx/>
                <a:latin typeface="Chivo Light"/>
                <a:sym typeface="Chivo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1300" b="0" i="0" u="none" strike="noStrike" kern="0" cap="none" spc="0" normalizeH="0" baseline="0" noProof="0">
              <a:ln>
                <a:noFill/>
              </a:ln>
              <a:solidFill>
                <a:srgbClr val="65677F"/>
              </a:solidFill>
              <a:effectLst/>
              <a:uLnTx/>
              <a:uFillTx/>
              <a:latin typeface="Chivo Light"/>
              <a:sym typeface="Chivo Light"/>
            </a:endParaRPr>
          </a:p>
        </p:txBody>
      </p:sp>
    </p:spTree>
    <p:extLst>
      <p:ext uri="{BB962C8B-B14F-4D97-AF65-F5344CB8AC3E}">
        <p14:creationId xmlns:p14="http://schemas.microsoft.com/office/powerpoint/2010/main" val="3247772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Sonoran Desert</a:t>
            </a:r>
            <a:endParaRPr/>
          </a:p>
        </p:txBody>
      </p:sp>
      <p:sp>
        <p:nvSpPr>
          <p:cNvPr id="119" name="Google Shape;11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20" name="Google Shape;120;p22"/>
          <p:cNvPicPr preferRelativeResize="0"/>
          <p:nvPr/>
        </p:nvPicPr>
        <p:blipFill>
          <a:blip r:embed="rId3">
            <a:alphaModFix/>
          </a:blip>
          <a:stretch>
            <a:fillRect/>
          </a:stretch>
        </p:blipFill>
        <p:spPr>
          <a:xfrm>
            <a:off x="311700" y="1152475"/>
            <a:ext cx="4360950" cy="2902000"/>
          </a:xfrm>
          <a:prstGeom prst="rect">
            <a:avLst/>
          </a:prstGeom>
          <a:noFill/>
          <a:ln>
            <a:noFill/>
          </a:ln>
        </p:spPr>
      </p:pic>
      <p:pic>
        <p:nvPicPr>
          <p:cNvPr id="121" name="Google Shape;121;p22"/>
          <p:cNvPicPr preferRelativeResize="0"/>
          <p:nvPr/>
        </p:nvPicPr>
        <p:blipFill>
          <a:blip r:embed="rId4">
            <a:alphaModFix/>
          </a:blip>
          <a:stretch>
            <a:fillRect/>
          </a:stretch>
        </p:blipFill>
        <p:spPr>
          <a:xfrm>
            <a:off x="4748575" y="607931"/>
            <a:ext cx="3495300" cy="4073150"/>
          </a:xfrm>
          <a:prstGeom prst="rect">
            <a:avLst/>
          </a:prstGeom>
          <a:noFill/>
          <a:ln>
            <a:noFill/>
          </a:ln>
        </p:spPr>
      </p:pic>
    </p:spTree>
    <p:extLst>
      <p:ext uri="{BB962C8B-B14F-4D97-AF65-F5344CB8AC3E}">
        <p14:creationId xmlns:p14="http://schemas.microsoft.com/office/powerpoint/2010/main" val="284732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US" dirty="0"/>
              <a:t>Great Basin Desert</a:t>
            </a:r>
            <a:endParaRPr dirty="0"/>
          </a:p>
        </p:txBody>
      </p:sp>
      <p:pic>
        <p:nvPicPr>
          <p:cNvPr id="3" name="Picture 2"/>
          <p:cNvPicPr>
            <a:picLocks noChangeAspect="1"/>
          </p:cNvPicPr>
          <p:nvPr/>
        </p:nvPicPr>
        <p:blipFill>
          <a:blip r:embed="rId3"/>
          <a:stretch>
            <a:fillRect/>
          </a:stretch>
        </p:blipFill>
        <p:spPr>
          <a:xfrm>
            <a:off x="5631872" y="1447800"/>
            <a:ext cx="2857500" cy="2514600"/>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9111" y="1402773"/>
            <a:ext cx="4162889" cy="2773525"/>
          </a:xfrm>
          <a:prstGeom prst="rect">
            <a:avLst/>
          </a:prstGeom>
        </p:spPr>
      </p:pic>
    </p:spTree>
    <p:extLst>
      <p:ext uri="{BB962C8B-B14F-4D97-AF65-F5344CB8AC3E}">
        <p14:creationId xmlns:p14="http://schemas.microsoft.com/office/powerpoint/2010/main" val="777049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04720" y="1496291"/>
            <a:ext cx="3635715" cy="2854036"/>
          </a:xfrm>
          <a:prstGeom prst="rect">
            <a:avLst/>
          </a:prstGeom>
        </p:spPr>
      </p:pic>
      <p:sp>
        <p:nvSpPr>
          <p:cNvPr id="6" name="TextBox 5"/>
          <p:cNvSpPr txBox="1"/>
          <p:nvPr/>
        </p:nvSpPr>
        <p:spPr>
          <a:xfrm>
            <a:off x="339436" y="436418"/>
            <a:ext cx="6934200" cy="523220"/>
          </a:xfrm>
          <a:prstGeom prst="rect">
            <a:avLst/>
          </a:prstGeom>
          <a:noFill/>
        </p:spPr>
        <p:txBody>
          <a:bodyPr wrap="square" rtlCol="0">
            <a:spAutoFit/>
          </a:bodyPr>
          <a:lstStyle/>
          <a:p>
            <a:r>
              <a:rPr lang="en-US" sz="2800" dirty="0"/>
              <a:t>Great Victoria Desert </a:t>
            </a:r>
          </a:p>
        </p:txBody>
      </p:sp>
      <p:pic>
        <p:nvPicPr>
          <p:cNvPr id="7" name="Picture 6"/>
          <p:cNvPicPr>
            <a:picLocks noChangeAspect="1"/>
          </p:cNvPicPr>
          <p:nvPr/>
        </p:nvPicPr>
        <p:blipFill>
          <a:blip r:embed="rId4"/>
          <a:stretch>
            <a:fillRect/>
          </a:stretch>
        </p:blipFill>
        <p:spPr>
          <a:xfrm>
            <a:off x="185304" y="1426585"/>
            <a:ext cx="4381500" cy="2733675"/>
          </a:xfrm>
          <a:prstGeom prst="rect">
            <a:avLst/>
          </a:prstGeom>
        </p:spPr>
      </p:pic>
    </p:spTree>
    <p:extLst>
      <p:ext uri="{BB962C8B-B14F-4D97-AF65-F5344CB8AC3E}">
        <p14:creationId xmlns:p14="http://schemas.microsoft.com/office/powerpoint/2010/main" val="1594543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r>
              <a:rPr lang="en-US" dirty="0"/>
              <a:t>Polar Deserts: </a:t>
            </a:r>
            <a:r>
              <a:rPr lang="en-US" sz="2000" dirty="0"/>
              <a:t>Antarctic Polar Desert and Arctic Polar Desert</a:t>
            </a:r>
            <a:endParaRPr sz="2000"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3263" y="1288472"/>
            <a:ext cx="4283940" cy="3212955"/>
          </a:xfrm>
          <a:prstGeom prst="rect">
            <a:avLst/>
          </a:prstGeom>
        </p:spPr>
      </p:pic>
      <p:pic>
        <p:nvPicPr>
          <p:cNvPr id="4" name="Picture 3"/>
          <p:cNvPicPr>
            <a:picLocks noChangeAspect="1"/>
          </p:cNvPicPr>
          <p:nvPr/>
        </p:nvPicPr>
        <p:blipFill>
          <a:blip r:embed="rId4"/>
          <a:stretch>
            <a:fillRect/>
          </a:stretch>
        </p:blipFill>
        <p:spPr>
          <a:xfrm>
            <a:off x="185396" y="1288472"/>
            <a:ext cx="3904024" cy="2860964"/>
          </a:xfrm>
          <a:prstGeom prst="rect">
            <a:avLst/>
          </a:prstGeom>
        </p:spPr>
      </p:pic>
    </p:spTree>
    <p:extLst>
      <p:ext uri="{BB962C8B-B14F-4D97-AF65-F5344CB8AC3E}">
        <p14:creationId xmlns:p14="http://schemas.microsoft.com/office/powerpoint/2010/main" val="7970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445024"/>
            <a:ext cx="8520600" cy="240450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t>Think, Pair, Share</a:t>
            </a:r>
            <a:br>
              <a:rPr lang="en" dirty="0"/>
            </a:br>
            <a:br>
              <a:rPr lang="en" dirty="0"/>
            </a:br>
            <a:r>
              <a:rPr lang="en" dirty="0"/>
              <a:t>What issues do we face living in a desert?</a:t>
            </a:r>
            <a:endParaRPr dirty="0"/>
          </a:p>
        </p:txBody>
      </p:sp>
      <p:sp>
        <p:nvSpPr>
          <p:cNvPr id="127" name="Google Shape;127;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US" dirty="0"/>
              <a:t>   </a:t>
            </a:r>
            <a:endParaRPr dirty="0"/>
          </a:p>
        </p:txBody>
      </p:sp>
    </p:spTree>
    <p:extLst>
      <p:ext uri="{BB962C8B-B14F-4D97-AF65-F5344CB8AC3E}">
        <p14:creationId xmlns:p14="http://schemas.microsoft.com/office/powerpoint/2010/main" val="530566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445025"/>
            <a:ext cx="8520600" cy="23664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t>Discuss</a:t>
            </a:r>
            <a:r>
              <a:rPr lang="en" dirty="0"/>
              <a:t> </a:t>
            </a:r>
            <a:br>
              <a:rPr lang="en" dirty="0"/>
            </a:br>
            <a:br>
              <a:rPr lang="en" dirty="0"/>
            </a:br>
            <a:r>
              <a:rPr lang="en" dirty="0"/>
              <a:t>What do we most need to worry about to make sure we are living sustainably in the desert?</a:t>
            </a:r>
            <a:endParaRPr dirty="0"/>
          </a:p>
          <a:p>
            <a:pPr marL="0" lvl="0" indent="0" algn="l" rtl="0">
              <a:spcBef>
                <a:spcPts val="0"/>
              </a:spcBef>
              <a:spcAft>
                <a:spcPts val="0"/>
              </a:spcAft>
              <a:buNone/>
            </a:pPr>
            <a:endParaRPr dirty="0"/>
          </a:p>
        </p:txBody>
      </p:sp>
      <p:sp>
        <p:nvSpPr>
          <p:cNvPr id="133" name="Google Shape;133;p24"/>
          <p:cNvSpPr txBox="1">
            <a:spLocks noGrp="1"/>
          </p:cNvSpPr>
          <p:nvPr>
            <p:ph type="body" idx="1"/>
          </p:nvPr>
        </p:nvSpPr>
        <p:spPr>
          <a:xfrm>
            <a:off x="311700" y="3425587"/>
            <a:ext cx="8520600" cy="1143387"/>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solidFill>
                  <a:srgbClr val="000000"/>
                </a:solidFill>
              </a:rPr>
              <a:t>Sustainable - (adjective) able to be maintained or kept going, as an action or process </a:t>
            </a:r>
            <a:endParaRPr sz="2400" dirty="0">
              <a:solidFill>
                <a:srgbClr val="000000"/>
              </a:solidFill>
            </a:endParaRPr>
          </a:p>
        </p:txBody>
      </p:sp>
    </p:spTree>
    <p:extLst>
      <p:ext uri="{BB962C8B-B14F-4D97-AF65-F5344CB8AC3E}">
        <p14:creationId xmlns:p14="http://schemas.microsoft.com/office/powerpoint/2010/main" val="2100684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5"/>
          <p:cNvSpPr txBox="1">
            <a:spLocks noGrp="1"/>
          </p:cNvSpPr>
          <p:nvPr>
            <p:ph type="title"/>
          </p:nvPr>
        </p:nvSpPr>
        <p:spPr>
          <a:xfrm>
            <a:off x="311700" y="445024"/>
            <a:ext cx="8520600" cy="3403961"/>
          </a:xfrm>
          <a:prstGeom prst="rect">
            <a:avLst/>
          </a:prstGeom>
        </p:spPr>
        <p:txBody>
          <a:bodyPr spcFirstLastPara="1" wrap="square" lIns="91425" tIns="91425" rIns="91425" bIns="91425" anchor="t" anchorCtr="0">
            <a:noAutofit/>
          </a:bodyPr>
          <a:lstStyle/>
          <a:p>
            <a:pPr lvl="0"/>
            <a:r>
              <a:rPr lang="en" u="sng" dirty="0"/>
              <a:t>Think, Pair, Share</a:t>
            </a:r>
            <a:br>
              <a:rPr lang="en" dirty="0"/>
            </a:br>
            <a:br>
              <a:rPr lang="en" dirty="0"/>
            </a:br>
            <a:r>
              <a:rPr lang="en" dirty="0"/>
              <a:t>What causes a desert? </a:t>
            </a:r>
            <a:br>
              <a:rPr lang="en" dirty="0"/>
            </a:br>
            <a:br>
              <a:rPr lang="en" dirty="0"/>
            </a:br>
            <a:r>
              <a:rPr lang="en" dirty="0"/>
              <a:t>Why are some places on the planet wet and others dry?</a:t>
            </a:r>
            <a:br>
              <a:rPr lang="en" dirty="0"/>
            </a:br>
            <a:endParaRPr dirty="0"/>
          </a:p>
        </p:txBody>
      </p:sp>
    </p:spTree>
    <p:extLst>
      <p:ext uri="{BB962C8B-B14F-4D97-AF65-F5344CB8AC3E}">
        <p14:creationId xmlns:p14="http://schemas.microsoft.com/office/powerpoint/2010/main" val="3990834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Explore Cause #1 for Deserts: Rain Shadows</a:t>
            </a:r>
            <a:endParaRPr dirty="0"/>
          </a:p>
        </p:txBody>
      </p:sp>
      <p:sp>
        <p:nvSpPr>
          <p:cNvPr id="145" name="Google Shape;145;p26"/>
          <p:cNvSpPr txBox="1">
            <a:spLocks noGrp="1"/>
          </p:cNvSpPr>
          <p:nvPr>
            <p:ph type="body" idx="1"/>
          </p:nvPr>
        </p:nvSpPr>
        <p:spPr>
          <a:xfrm>
            <a:off x="311700" y="1394085"/>
            <a:ext cx="8520600" cy="317479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tx1"/>
                </a:solidFill>
              </a:rPr>
              <a:t>Definition: </a:t>
            </a:r>
          </a:p>
          <a:p>
            <a:pPr marL="0" lvl="0" indent="0" algn="l" rtl="0">
              <a:spcBef>
                <a:spcPts val="0"/>
              </a:spcBef>
              <a:spcAft>
                <a:spcPts val="0"/>
              </a:spcAft>
              <a:buNone/>
            </a:pPr>
            <a:r>
              <a:rPr lang="en" b="1" dirty="0">
                <a:solidFill>
                  <a:schemeClr val="tx1"/>
                </a:solidFill>
              </a:rPr>
              <a:t>Rain shadow </a:t>
            </a:r>
            <a:r>
              <a:rPr lang="en" dirty="0">
                <a:solidFill>
                  <a:schemeClr val="tx1"/>
                </a:solidFill>
              </a:rPr>
              <a:t>– (noun) A region having little rainfall because it is sheltered from prevailing rain-bearing winds by a range of hills.</a:t>
            </a:r>
          </a:p>
          <a:p>
            <a:pPr marL="0" lvl="0" indent="0" algn="l" rtl="0">
              <a:spcBef>
                <a:spcPts val="0"/>
              </a:spcBef>
              <a:spcAft>
                <a:spcPts val="0"/>
              </a:spcAft>
              <a:buNone/>
            </a:pPr>
            <a:endParaRPr lang="en" dirty="0"/>
          </a:p>
          <a:p>
            <a:pPr marL="0" lvl="0" indent="0" algn="l" rtl="0">
              <a:spcBef>
                <a:spcPts val="0"/>
              </a:spcBef>
              <a:spcAft>
                <a:spcPts val="0"/>
              </a:spcAft>
              <a:buNone/>
            </a:pPr>
            <a:r>
              <a:rPr lang="en" dirty="0">
                <a:solidFill>
                  <a:schemeClr val="tx1"/>
                </a:solidFill>
              </a:rPr>
              <a:t>Watch Video: </a:t>
            </a:r>
            <a:r>
              <a:rPr lang="en" dirty="0"/>
              <a:t>Rain Shadow Effect: 2 Minute Geology </a:t>
            </a:r>
            <a:r>
              <a:rPr lang="en" u="sng" dirty="0">
                <a:solidFill>
                  <a:schemeClr val="hlink"/>
                </a:solidFill>
                <a:hlinkClick r:id="rId3"/>
              </a:rPr>
              <a:t>https://www.youtube.com/watch?v=DoKTTHd-XEQ</a:t>
            </a:r>
            <a:endParaRPr dirty="0"/>
          </a:p>
          <a:p>
            <a:pPr marL="0" lvl="0" indent="0" algn="l" rtl="0">
              <a:spcBef>
                <a:spcPts val="1600"/>
              </a:spcBef>
              <a:spcAft>
                <a:spcPts val="0"/>
              </a:spcAft>
              <a:buNone/>
            </a:pPr>
            <a:r>
              <a:rPr lang="en" sz="2400" dirty="0">
                <a:solidFill>
                  <a:schemeClr val="tx1"/>
                </a:solidFill>
              </a:rPr>
              <a:t>Demonstrate a rain shadow.</a:t>
            </a:r>
          </a:p>
          <a:p>
            <a:pPr marL="0" lvl="0" indent="0" algn="l" rtl="0">
              <a:spcBef>
                <a:spcPts val="1600"/>
              </a:spcBef>
              <a:spcAft>
                <a:spcPts val="0"/>
              </a:spcAft>
              <a:buNone/>
            </a:pPr>
            <a:r>
              <a:rPr lang="en" sz="2400" dirty="0">
                <a:solidFill>
                  <a:schemeClr val="tx1"/>
                </a:solidFill>
              </a:rPr>
              <a:t>Draw and diagram the rain shadow process. </a:t>
            </a:r>
            <a:endParaRPr sz="2400" dirty="0">
              <a:solidFill>
                <a:schemeClr val="tx1"/>
              </a:solidFill>
            </a:endParaRPr>
          </a:p>
          <a:p>
            <a:pPr marL="0" lvl="0" indent="0" algn="l" rtl="0">
              <a:spcBef>
                <a:spcPts val="1600"/>
              </a:spcBef>
              <a:spcAft>
                <a:spcPts val="1600"/>
              </a:spcAft>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Explore Cause #2 for Deserts: Hadley Cells</a:t>
            </a:r>
            <a:endParaRPr dirty="0"/>
          </a:p>
        </p:txBody>
      </p:sp>
      <p:sp>
        <p:nvSpPr>
          <p:cNvPr id="151" name="Google Shape;151;p27"/>
          <p:cNvSpPr txBox="1">
            <a:spLocks noGrp="1"/>
          </p:cNvSpPr>
          <p:nvPr>
            <p:ph type="body" idx="1"/>
          </p:nvPr>
        </p:nvSpPr>
        <p:spPr>
          <a:xfrm>
            <a:off x="311700" y="1229193"/>
            <a:ext cx="8520600" cy="333968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solidFill>
                  <a:schemeClr val="tx1"/>
                </a:solidFill>
              </a:rPr>
              <a:t>Definition</a:t>
            </a:r>
            <a:r>
              <a:rPr lang="en" dirty="0">
                <a:solidFill>
                  <a:schemeClr val="tx1"/>
                </a:solidFill>
              </a:rPr>
              <a:t>:</a:t>
            </a:r>
          </a:p>
          <a:p>
            <a:pPr marL="0" lvl="0" indent="0">
              <a:buNone/>
            </a:pPr>
            <a:r>
              <a:rPr lang="en-US" dirty="0">
                <a:solidFill>
                  <a:schemeClr val="tx1"/>
                </a:solidFill>
              </a:rPr>
              <a:t>Hadley cell – (noun) a pattern of atmospheric circulation in which warm air rises near the equator, cools as it travels poleward at high altitude, sinks as cold air and warms as it travels towards the equator again</a:t>
            </a:r>
          </a:p>
          <a:p>
            <a:pPr marL="0" lvl="0" indent="0" algn="l" rtl="0">
              <a:spcBef>
                <a:spcPts val="0"/>
              </a:spcBef>
              <a:spcAft>
                <a:spcPts val="0"/>
              </a:spcAft>
              <a:buNone/>
            </a:pPr>
            <a:endParaRPr lang="en" dirty="0"/>
          </a:p>
          <a:p>
            <a:pPr marL="0" lvl="0" indent="0" algn="l" rtl="0">
              <a:spcBef>
                <a:spcPts val="0"/>
              </a:spcBef>
              <a:spcAft>
                <a:spcPts val="0"/>
              </a:spcAft>
              <a:buNone/>
            </a:pPr>
            <a:r>
              <a:rPr lang="en" dirty="0">
                <a:solidFill>
                  <a:schemeClr val="tx1"/>
                </a:solidFill>
              </a:rPr>
              <a:t>Watch Video: </a:t>
            </a:r>
            <a:r>
              <a:rPr lang="en" dirty="0"/>
              <a:t>Why Does Earth Have Deserts? From MinuteEarth. </a:t>
            </a:r>
            <a:r>
              <a:rPr lang="en" u="sng" dirty="0">
                <a:solidFill>
                  <a:schemeClr val="hlink"/>
                </a:solidFill>
                <a:hlinkClick r:id="rId3"/>
              </a:rPr>
              <a:t>https://www.youtube.com/watch?v=T6Us1sPXBfA</a:t>
            </a:r>
            <a:endParaRPr lang="en" u="sng" dirty="0">
              <a:solidFill>
                <a:schemeClr val="hlink"/>
              </a:solidFill>
            </a:endParaRPr>
          </a:p>
          <a:p>
            <a:pPr marL="0" lvl="0" indent="0" algn="l" rtl="0">
              <a:spcBef>
                <a:spcPts val="0"/>
              </a:spcBef>
              <a:spcAft>
                <a:spcPts val="0"/>
              </a:spcAft>
              <a:buNone/>
            </a:pPr>
            <a:endParaRPr lang="en" u="sng" dirty="0">
              <a:solidFill>
                <a:schemeClr val="hlink"/>
              </a:solidFill>
            </a:endParaRPr>
          </a:p>
          <a:p>
            <a:pPr marL="0" lvl="0" indent="0" algn="l" rtl="0">
              <a:spcBef>
                <a:spcPts val="1600"/>
              </a:spcBef>
              <a:spcAft>
                <a:spcPts val="0"/>
              </a:spcAft>
              <a:buNone/>
            </a:pPr>
            <a:endParaRPr dirty="0"/>
          </a:p>
          <a:p>
            <a:pPr marL="0" lvl="0" indent="0" algn="l" rtl="0">
              <a:spcBef>
                <a:spcPts val="1600"/>
              </a:spcBef>
              <a:spcAft>
                <a:spcPts val="1600"/>
              </a:spcAft>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311700" y="445025"/>
            <a:ext cx="8520600" cy="112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Definition</a:t>
            </a:r>
            <a:r>
              <a:rPr lang="en" dirty="0"/>
              <a:t>:</a:t>
            </a:r>
            <a:endParaRPr dirty="0"/>
          </a:p>
        </p:txBody>
      </p:sp>
      <p:sp>
        <p:nvSpPr>
          <p:cNvPr id="157" name="Google Shape;157;p28"/>
          <p:cNvSpPr txBox="1">
            <a:spLocks noGrp="1"/>
          </p:cNvSpPr>
          <p:nvPr>
            <p:ph type="body" idx="1"/>
          </p:nvPr>
        </p:nvSpPr>
        <p:spPr>
          <a:xfrm>
            <a:off x="311700" y="1319134"/>
            <a:ext cx="8520600" cy="367259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chemeClr val="tx1"/>
                </a:solidFill>
              </a:rPr>
              <a:t>DENSITY – (noun) </a:t>
            </a:r>
          </a:p>
          <a:p>
            <a:pPr marL="0" lvl="0" indent="0" algn="l" rtl="0">
              <a:spcBef>
                <a:spcPts val="0"/>
              </a:spcBef>
              <a:spcAft>
                <a:spcPts val="0"/>
              </a:spcAft>
              <a:buNone/>
            </a:pPr>
            <a:r>
              <a:rPr lang="en" sz="2400" dirty="0">
                <a:solidFill>
                  <a:schemeClr val="tx1"/>
                </a:solidFill>
              </a:rPr>
              <a:t>1. the amount of mass in a given volume (or how much stuff fits in a given space) </a:t>
            </a:r>
          </a:p>
          <a:p>
            <a:pPr marL="0" lvl="0" indent="0" algn="l" rtl="0">
              <a:spcBef>
                <a:spcPts val="0"/>
              </a:spcBef>
              <a:spcAft>
                <a:spcPts val="0"/>
              </a:spcAft>
              <a:buNone/>
            </a:pPr>
            <a:r>
              <a:rPr lang="en" sz="2400" dirty="0">
                <a:solidFill>
                  <a:schemeClr val="tx1"/>
                </a:solidFill>
              </a:rPr>
              <a:t>2. the state of being slow to understand.</a:t>
            </a:r>
            <a:endParaRPr sz="2400" dirty="0">
              <a:solidFill>
                <a:schemeClr val="tx1"/>
              </a:solidFill>
            </a:endParaRPr>
          </a:p>
          <a:p>
            <a:pPr marL="0" lvl="0" indent="0" algn="l" rtl="0">
              <a:spcBef>
                <a:spcPts val="1600"/>
              </a:spcBef>
              <a:spcAft>
                <a:spcPts val="0"/>
              </a:spcAft>
              <a:buNone/>
            </a:pPr>
            <a:r>
              <a:rPr lang="en" sz="2400" dirty="0">
                <a:solidFill>
                  <a:schemeClr val="tx1"/>
                </a:solidFill>
              </a:rPr>
              <a:t>Synonyms: heaviness, consistency, thickness</a:t>
            </a:r>
            <a:endParaRPr sz="2400" dirty="0">
              <a:solidFill>
                <a:schemeClr val="tx1"/>
              </a:solidFill>
            </a:endParaRPr>
          </a:p>
          <a:p>
            <a:pPr marL="0" lvl="0" indent="0" algn="l" rtl="0">
              <a:spcBef>
                <a:spcPts val="1600"/>
              </a:spcBef>
              <a:spcAft>
                <a:spcPts val="0"/>
              </a:spcAft>
              <a:buNone/>
            </a:pPr>
            <a:r>
              <a:rPr lang="en" sz="2400" dirty="0">
                <a:solidFill>
                  <a:schemeClr val="tx1"/>
                </a:solidFill>
              </a:rPr>
              <a:t>The adjective form is “dense”</a:t>
            </a:r>
          </a:p>
          <a:p>
            <a:pPr marL="0" lvl="0" indent="0" algn="l" rtl="0">
              <a:spcBef>
                <a:spcPts val="1600"/>
              </a:spcBef>
              <a:spcAft>
                <a:spcPts val="0"/>
              </a:spcAft>
              <a:buNone/>
            </a:pPr>
            <a:r>
              <a:rPr lang="en" sz="1200" dirty="0">
                <a:solidFill>
                  <a:schemeClr val="tx1"/>
                </a:solidFill>
              </a:rPr>
              <a:t>- </a:t>
            </a:r>
            <a:r>
              <a:rPr lang="en" sz="1200" dirty="0" err="1">
                <a:solidFill>
                  <a:schemeClr val="tx1"/>
                </a:solidFill>
              </a:rPr>
              <a:t>dictionary.com</a:t>
            </a:r>
            <a:r>
              <a:rPr lang="en" sz="1200" dirty="0">
                <a:solidFill>
                  <a:schemeClr val="tx1"/>
                </a:solidFill>
              </a:rPr>
              <a:t> </a:t>
            </a:r>
            <a:endParaRPr sz="12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2002106"/>
            <a:ext cx="8520600" cy="297304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u="sng" dirty="0"/>
              <a:t>Think, Pair, Share</a:t>
            </a:r>
            <a:br>
              <a:rPr lang="en" sz="2400" u="sng" dirty="0"/>
            </a:br>
            <a:br>
              <a:rPr lang="en" sz="2400" dirty="0"/>
            </a:br>
            <a:r>
              <a:rPr lang="en" sz="2400" dirty="0"/>
              <a:t>What is a desert? </a:t>
            </a:r>
            <a:br>
              <a:rPr lang="en" sz="2400" dirty="0"/>
            </a:br>
            <a:r>
              <a:rPr lang="en" sz="2400" dirty="0"/>
              <a:t>What are deserts like?</a:t>
            </a:r>
            <a:br>
              <a:rPr lang="en" sz="2400" dirty="0"/>
            </a:br>
            <a:r>
              <a:rPr lang="en" sz="2400" dirty="0"/>
              <a:t>How much rain do deserts get?</a:t>
            </a:r>
            <a:br>
              <a:rPr lang="en" sz="2400" dirty="0"/>
            </a:br>
            <a:r>
              <a:rPr lang="en" sz="2400" dirty="0"/>
              <a:t>What is the weather like in a desert?</a:t>
            </a:r>
            <a:br>
              <a:rPr lang="en" sz="2400" dirty="0"/>
            </a:br>
            <a:r>
              <a:rPr lang="en" sz="2400" dirty="0"/>
              <a:t>How many plants are there in the desert? </a:t>
            </a:r>
            <a:endParaRPr sz="2400" dirty="0"/>
          </a:p>
        </p:txBody>
      </p:sp>
      <p:sp>
        <p:nvSpPr>
          <p:cNvPr id="2" name="TextBox 1">
            <a:extLst>
              <a:ext uri="{FF2B5EF4-FFF2-40B4-BE49-F238E27FC236}">
                <a16:creationId xmlns:a16="http://schemas.microsoft.com/office/drawing/2014/main" id="{F9465D8A-573D-A64A-A012-EA85DF6974DC}"/>
              </a:ext>
            </a:extLst>
          </p:cNvPr>
          <p:cNvSpPr txBox="1"/>
          <p:nvPr/>
        </p:nvSpPr>
        <p:spPr>
          <a:xfrm>
            <a:off x="311700" y="574625"/>
            <a:ext cx="8520600" cy="1200329"/>
          </a:xfrm>
          <a:prstGeom prst="rect">
            <a:avLst/>
          </a:prstGeom>
          <a:noFill/>
        </p:spPr>
        <p:txBody>
          <a:bodyPr wrap="square" rtlCol="0">
            <a:spAutoFit/>
          </a:bodyPr>
          <a:lstStyle/>
          <a:p>
            <a:r>
              <a:rPr lang="en-US" sz="1800" u="sng" dirty="0"/>
              <a:t>Students free write on this topic</a:t>
            </a:r>
          </a:p>
          <a:p>
            <a:endParaRPr lang="en-US" sz="1800" dirty="0"/>
          </a:p>
          <a:p>
            <a:r>
              <a:rPr lang="en-US" sz="1800" dirty="0"/>
              <a:t>What are some things that make it difficult to live in deserts both for humans and other species?</a:t>
            </a:r>
          </a:p>
        </p:txBody>
      </p:sp>
    </p:spTree>
    <p:extLst>
      <p:ext uri="{BB962C8B-B14F-4D97-AF65-F5344CB8AC3E}">
        <p14:creationId xmlns:p14="http://schemas.microsoft.com/office/powerpoint/2010/main" val="4143029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Examples of Density:</a:t>
            </a:r>
            <a:endParaRPr dirty="0"/>
          </a:p>
        </p:txBody>
      </p:sp>
      <p:sp>
        <p:nvSpPr>
          <p:cNvPr id="163" name="Google Shape;163;p29"/>
          <p:cNvSpPr txBox="1">
            <a:spLocks noGrp="1"/>
          </p:cNvSpPr>
          <p:nvPr>
            <p:ph type="body" idx="1"/>
          </p:nvPr>
        </p:nvSpPr>
        <p:spPr>
          <a:xfrm>
            <a:off x="311700" y="1439055"/>
            <a:ext cx="8520600" cy="3129819"/>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AutoNum type="arabicPeriod"/>
            </a:pPr>
            <a:r>
              <a:rPr lang="en" sz="2400" dirty="0">
                <a:solidFill>
                  <a:schemeClr val="tx1"/>
                </a:solidFill>
              </a:rPr>
              <a:t>The density of the rock made it sink under water.</a:t>
            </a:r>
            <a:endParaRPr sz="2400" dirty="0">
              <a:solidFill>
                <a:schemeClr val="tx1"/>
              </a:solidFill>
            </a:endParaRPr>
          </a:p>
          <a:p>
            <a:pPr marL="457200" lvl="0" indent="-381000" algn="l" rtl="0">
              <a:spcBef>
                <a:spcPts val="0"/>
              </a:spcBef>
              <a:spcAft>
                <a:spcPts val="0"/>
              </a:spcAft>
              <a:buSzPts val="2400"/>
              <a:buAutoNum type="arabicPeriod"/>
            </a:pPr>
            <a:r>
              <a:rPr lang="en" sz="2400" dirty="0">
                <a:solidFill>
                  <a:schemeClr val="tx1"/>
                </a:solidFill>
              </a:rPr>
              <a:t>The student’s density made him confused.</a:t>
            </a:r>
            <a:endParaRPr sz="2400" dirty="0">
              <a:solidFill>
                <a:schemeClr val="tx1"/>
              </a:solidFill>
            </a:endParaRPr>
          </a:p>
          <a:p>
            <a:pPr marL="457200" lvl="0" indent="-381000" algn="l" rtl="0">
              <a:spcBef>
                <a:spcPts val="0"/>
              </a:spcBef>
              <a:spcAft>
                <a:spcPts val="0"/>
              </a:spcAft>
              <a:buSzPts val="2400"/>
              <a:buAutoNum type="arabicPeriod"/>
            </a:pPr>
            <a:r>
              <a:rPr lang="en" sz="2400" dirty="0">
                <a:solidFill>
                  <a:schemeClr val="tx1"/>
                </a:solidFill>
              </a:rPr>
              <a:t>Oil is less dense than water, so it floats on top.</a:t>
            </a:r>
            <a:endParaRPr sz="2400" dirty="0">
              <a:solidFill>
                <a:schemeClr val="tx1"/>
              </a:solidFill>
            </a:endParaRPr>
          </a:p>
          <a:p>
            <a:pPr marL="457200" lvl="0" indent="-381000" algn="l" rtl="0">
              <a:spcBef>
                <a:spcPts val="0"/>
              </a:spcBef>
              <a:spcAft>
                <a:spcPts val="0"/>
              </a:spcAft>
              <a:buSzPts val="2400"/>
              <a:buAutoNum type="arabicPeriod"/>
            </a:pPr>
            <a:r>
              <a:rPr lang="en" sz="2400" dirty="0">
                <a:solidFill>
                  <a:schemeClr val="tx1"/>
                </a:solidFill>
              </a:rPr>
              <a:t>Helium is less dense than regular air, so helium balloons float upwards.</a:t>
            </a:r>
            <a:endParaRPr sz="24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Temperature and Density</a:t>
            </a:r>
            <a:endParaRPr dirty="0"/>
          </a:p>
        </p:txBody>
      </p:sp>
      <p:sp>
        <p:nvSpPr>
          <p:cNvPr id="169" name="Google Shape;169;p30"/>
          <p:cNvSpPr txBox="1">
            <a:spLocks noGrp="1"/>
          </p:cNvSpPr>
          <p:nvPr>
            <p:ph type="body" idx="1"/>
          </p:nvPr>
        </p:nvSpPr>
        <p:spPr>
          <a:xfrm>
            <a:off x="311700" y="1017725"/>
            <a:ext cx="8520600" cy="3991025"/>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dirty="0">
                <a:solidFill>
                  <a:schemeClr val="tx1"/>
                </a:solidFill>
              </a:rPr>
              <a:t>Temperature changes density. </a:t>
            </a:r>
          </a:p>
          <a:p>
            <a:pPr marL="0" lvl="0" indent="0" algn="l" rtl="0">
              <a:spcBef>
                <a:spcPts val="0"/>
              </a:spcBef>
              <a:spcAft>
                <a:spcPts val="1600"/>
              </a:spcAft>
              <a:buNone/>
            </a:pPr>
            <a:r>
              <a:rPr lang="en" sz="2400" dirty="0">
                <a:solidFill>
                  <a:schemeClr val="tx1"/>
                </a:solidFill>
              </a:rPr>
              <a:t>When you heat something, the molecules it is made of start moving faster. This can cause them to bounce off each other and begin spreading apart. The hotter something is, the more space there is between the molecules. You have less “stuff” in the same space. </a:t>
            </a:r>
          </a:p>
          <a:p>
            <a:pPr marL="0" lvl="0" indent="0" algn="l" rtl="0">
              <a:spcBef>
                <a:spcPts val="0"/>
              </a:spcBef>
              <a:spcAft>
                <a:spcPts val="1600"/>
              </a:spcAft>
              <a:buNone/>
            </a:pPr>
            <a:r>
              <a:rPr lang="en" sz="2400" dirty="0">
                <a:solidFill>
                  <a:srgbClr val="980000"/>
                </a:solidFill>
              </a:rPr>
              <a:t>So, as heat goes up, density goes down. As heat goes down, density goes up.</a:t>
            </a:r>
            <a:endParaRPr sz="2400" dirty="0">
              <a:solidFill>
                <a:srgbClr val="98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pic>
        <p:nvPicPr>
          <p:cNvPr id="176" name="Google Shape;176;p31"/>
          <p:cNvPicPr preferRelativeResize="0"/>
          <p:nvPr/>
        </p:nvPicPr>
        <p:blipFill>
          <a:blip r:embed="rId3">
            <a:alphaModFix/>
          </a:blip>
          <a:stretch>
            <a:fillRect/>
          </a:stretch>
        </p:blipFill>
        <p:spPr>
          <a:xfrm>
            <a:off x="1838880" y="1152475"/>
            <a:ext cx="5466240" cy="3416400"/>
          </a:xfrm>
          <a:prstGeom prst="rect">
            <a:avLst/>
          </a:prstGeom>
          <a:noFill/>
          <a:ln>
            <a:noFill/>
          </a:ln>
        </p:spPr>
      </p:pic>
      <p:sp>
        <p:nvSpPr>
          <p:cNvPr id="5" name="Google Shape;168;p30">
            <a:extLst>
              <a:ext uri="{FF2B5EF4-FFF2-40B4-BE49-F238E27FC236}">
                <a16:creationId xmlns:a16="http://schemas.microsoft.com/office/drawing/2014/main" id="{B1D4185F-B97F-8E43-B6EF-9DB39F973445}"/>
              </a:ext>
            </a:extLst>
          </p:cNvPr>
          <p:cNvSpPr txBox="1">
            <a:spLocks/>
          </p:cNvSpPr>
          <p:nvPr/>
        </p:nvSpPr>
        <p:spPr>
          <a:xfrm>
            <a:off x="479090" y="31027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t>Temperature and Density</a:t>
            </a:r>
            <a:endParaRPr lang="en-US" dirty="0"/>
          </a:p>
        </p:txBody>
      </p:sp>
      <p:sp>
        <p:nvSpPr>
          <p:cNvPr id="4" name="TextBox 3">
            <a:extLst>
              <a:ext uri="{FF2B5EF4-FFF2-40B4-BE49-F238E27FC236}">
                <a16:creationId xmlns:a16="http://schemas.microsoft.com/office/drawing/2014/main" id="{6174E199-E808-4C40-8CEC-0402E6DA4D51}"/>
              </a:ext>
            </a:extLst>
          </p:cNvPr>
          <p:cNvSpPr txBox="1"/>
          <p:nvPr/>
        </p:nvSpPr>
        <p:spPr>
          <a:xfrm>
            <a:off x="311700" y="1588957"/>
            <a:ext cx="1322228" cy="307777"/>
          </a:xfrm>
          <a:prstGeom prst="rect">
            <a:avLst/>
          </a:prstGeom>
          <a:noFill/>
        </p:spPr>
        <p:txBody>
          <a:bodyPr wrap="square" rtlCol="0">
            <a:spAutoFit/>
          </a:bodyPr>
          <a:lstStyle/>
          <a:p>
            <a:r>
              <a:rPr lang="en-US" dirty="0"/>
              <a:t>More dense</a:t>
            </a:r>
          </a:p>
        </p:txBody>
      </p:sp>
      <p:sp>
        <p:nvSpPr>
          <p:cNvPr id="9" name="TextBox 8">
            <a:extLst>
              <a:ext uri="{FF2B5EF4-FFF2-40B4-BE49-F238E27FC236}">
                <a16:creationId xmlns:a16="http://schemas.microsoft.com/office/drawing/2014/main" id="{10234E1D-8578-404D-9CB1-B6431C6215B2}"/>
              </a:ext>
            </a:extLst>
          </p:cNvPr>
          <p:cNvSpPr txBox="1"/>
          <p:nvPr/>
        </p:nvSpPr>
        <p:spPr>
          <a:xfrm>
            <a:off x="7510072" y="1588957"/>
            <a:ext cx="1322228" cy="307777"/>
          </a:xfrm>
          <a:prstGeom prst="rect">
            <a:avLst/>
          </a:prstGeom>
          <a:noFill/>
        </p:spPr>
        <p:txBody>
          <a:bodyPr wrap="square" rtlCol="0">
            <a:spAutoFit/>
          </a:bodyPr>
          <a:lstStyle/>
          <a:p>
            <a:r>
              <a:rPr lang="en-US" dirty="0"/>
              <a:t>Less dense</a:t>
            </a:r>
          </a:p>
        </p:txBody>
      </p:sp>
      <p:cxnSp>
        <p:nvCxnSpPr>
          <p:cNvPr id="7" name="Straight Arrow Connector 6">
            <a:extLst>
              <a:ext uri="{FF2B5EF4-FFF2-40B4-BE49-F238E27FC236}">
                <a16:creationId xmlns:a16="http://schemas.microsoft.com/office/drawing/2014/main" id="{FC6A4140-F44D-AB41-BF28-A5021F6E54DA}"/>
              </a:ext>
            </a:extLst>
          </p:cNvPr>
          <p:cNvCxnSpPr>
            <a:cxnSpLocks/>
          </p:cNvCxnSpPr>
          <p:nvPr/>
        </p:nvCxnSpPr>
        <p:spPr>
          <a:xfrm>
            <a:off x="576470" y="1977887"/>
            <a:ext cx="1162878" cy="516835"/>
          </a:xfrm>
          <a:prstGeom prst="straightConnector1">
            <a:avLst/>
          </a:prstGeom>
          <a:ln w="57150">
            <a:solidFill>
              <a:srgbClr val="297DBC"/>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BB92275-4942-8149-B94F-467D2384AE6C}"/>
              </a:ext>
            </a:extLst>
          </p:cNvPr>
          <p:cNvCxnSpPr/>
          <p:nvPr/>
        </p:nvCxnSpPr>
        <p:spPr>
          <a:xfrm flipH="1">
            <a:off x="7510072" y="1977887"/>
            <a:ext cx="878554" cy="51683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Understanding Hadley Cells </a:t>
            </a:r>
            <a:endParaRPr dirty="0"/>
          </a:p>
        </p:txBody>
      </p:sp>
      <p:sp>
        <p:nvSpPr>
          <p:cNvPr id="182" name="Google Shape;182;p32"/>
          <p:cNvSpPr txBox="1">
            <a:spLocks noGrp="1"/>
          </p:cNvSpPr>
          <p:nvPr>
            <p:ph type="body" idx="1"/>
          </p:nvPr>
        </p:nvSpPr>
        <p:spPr>
          <a:xfrm>
            <a:off x="311700" y="1152475"/>
            <a:ext cx="8520600" cy="3906542"/>
          </a:xfrm>
          <a:prstGeom prst="rect">
            <a:avLst/>
          </a:prstGeom>
        </p:spPr>
        <p:txBody>
          <a:bodyPr spcFirstLastPara="1" wrap="square" lIns="91425" tIns="91425" rIns="91425" bIns="91425" anchor="t" anchorCtr="0">
            <a:noAutofit/>
          </a:bodyPr>
          <a:lstStyle/>
          <a:p>
            <a:pPr marL="0" lvl="0" indent="0">
              <a:buNone/>
            </a:pPr>
            <a:r>
              <a:rPr lang="en" sz="2400" dirty="0"/>
              <a:t>Draw a Hadley cell with information from the video: </a:t>
            </a:r>
          </a:p>
          <a:p>
            <a:pPr marL="0" lvl="0" indent="0">
              <a:buNone/>
            </a:pPr>
            <a:r>
              <a:rPr lang="en" dirty="0"/>
              <a:t>Why Does Earth Have Deserts? From </a:t>
            </a:r>
            <a:r>
              <a:rPr lang="en" dirty="0" err="1"/>
              <a:t>MinuteEarth</a:t>
            </a:r>
            <a:r>
              <a:rPr lang="en" dirty="0"/>
              <a:t>. </a:t>
            </a:r>
            <a:r>
              <a:rPr lang="en" u="sng" dirty="0">
                <a:solidFill>
                  <a:schemeClr val="hlink"/>
                </a:solidFill>
                <a:hlinkClick r:id="rId3"/>
              </a:rPr>
              <a:t>https://www.youtube.com/watch?v=T6Us1sPXBfA</a:t>
            </a:r>
            <a:endParaRPr sz="2400" dirty="0"/>
          </a:p>
          <a:p>
            <a:pPr marL="0" lvl="0" indent="0" algn="l" rtl="0">
              <a:spcBef>
                <a:spcPts val="1600"/>
              </a:spcBef>
              <a:spcAft>
                <a:spcPts val="0"/>
              </a:spcAft>
              <a:buNone/>
            </a:pPr>
            <a:r>
              <a:rPr lang="en" sz="2000" b="1" u="sng" dirty="0"/>
              <a:t>Stop at 1:19</a:t>
            </a:r>
            <a:r>
              <a:rPr lang="en" sz="2000" b="1" dirty="0"/>
              <a:t>  </a:t>
            </a:r>
          </a:p>
          <a:p>
            <a:pPr marL="0" lvl="0" indent="0" algn="l" rtl="0">
              <a:spcBef>
                <a:spcPts val="1600"/>
              </a:spcBef>
              <a:spcAft>
                <a:spcPts val="0"/>
              </a:spcAft>
              <a:buNone/>
            </a:pPr>
            <a:r>
              <a:rPr lang="en" sz="2000" dirty="0"/>
              <a:t>Draw the diagram shown in the video.</a:t>
            </a:r>
            <a:endParaRPr sz="2000" dirty="0"/>
          </a:p>
          <a:p>
            <a:pPr marL="0" lvl="0" indent="0" algn="l" rtl="0">
              <a:lnSpc>
                <a:spcPct val="100000"/>
              </a:lnSpc>
              <a:spcBef>
                <a:spcPts val="800"/>
              </a:spcBef>
              <a:spcAft>
                <a:spcPts val="800"/>
              </a:spcAft>
              <a:buNone/>
            </a:pPr>
            <a:r>
              <a:rPr lang="en" sz="2000" dirty="0"/>
              <a:t>Discuss: What heats the air at the equator? </a:t>
            </a:r>
          </a:p>
          <a:p>
            <a:pPr marL="0" lvl="0" indent="0" algn="l" rtl="0">
              <a:lnSpc>
                <a:spcPct val="100000"/>
              </a:lnSpc>
              <a:spcBef>
                <a:spcPts val="800"/>
              </a:spcBef>
              <a:spcAft>
                <a:spcPts val="800"/>
              </a:spcAft>
              <a:buNone/>
            </a:pPr>
            <a:r>
              <a:rPr lang="en" sz="2000" dirty="0"/>
              <a:t>Does it become more or less dense? </a:t>
            </a:r>
          </a:p>
          <a:p>
            <a:pPr marL="0" lvl="0" indent="0" algn="l" rtl="0">
              <a:lnSpc>
                <a:spcPct val="100000"/>
              </a:lnSpc>
              <a:spcBef>
                <a:spcPts val="800"/>
              </a:spcBef>
              <a:spcAft>
                <a:spcPts val="800"/>
              </a:spcAft>
              <a:buNone/>
            </a:pPr>
            <a:r>
              <a:rPr lang="en" sz="2000" dirty="0"/>
              <a:t>Which direction does it move?</a:t>
            </a:r>
            <a:endParaRPr sz="2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88" name="Google Shape;188;p33"/>
          <p:cNvSpPr txBox="1">
            <a:spLocks noGrp="1"/>
          </p:cNvSpPr>
          <p:nvPr>
            <p:ph type="body" idx="1"/>
          </p:nvPr>
        </p:nvSpPr>
        <p:spPr>
          <a:xfrm>
            <a:off x="311700" y="1017725"/>
            <a:ext cx="8520600" cy="3842510"/>
          </a:xfrm>
          <a:prstGeom prst="rect">
            <a:avLst/>
          </a:prstGeom>
        </p:spPr>
        <p:txBody>
          <a:bodyPr spcFirstLastPara="1" wrap="square" lIns="91425" tIns="91425" rIns="91425" bIns="91425" anchor="t" anchorCtr="0">
            <a:noAutofit/>
          </a:bodyPr>
          <a:lstStyle/>
          <a:p>
            <a:pPr marL="0" lvl="0" indent="0" algn="l" rtl="0">
              <a:lnSpc>
                <a:spcPct val="100000"/>
              </a:lnSpc>
              <a:spcBef>
                <a:spcPts val="800"/>
              </a:spcBef>
              <a:spcAft>
                <a:spcPts val="800"/>
              </a:spcAft>
              <a:buNone/>
            </a:pPr>
            <a:r>
              <a:rPr lang="en" sz="2000" b="1" u="sng" dirty="0">
                <a:solidFill>
                  <a:schemeClr val="tx1">
                    <a:lumMod val="65000"/>
                    <a:lumOff val="35000"/>
                  </a:schemeClr>
                </a:solidFill>
              </a:rPr>
              <a:t>Stop at 1:33</a:t>
            </a:r>
          </a:p>
          <a:p>
            <a:pPr marL="0" lvl="0" indent="0" algn="l" rtl="0">
              <a:lnSpc>
                <a:spcPct val="100000"/>
              </a:lnSpc>
              <a:spcBef>
                <a:spcPts val="800"/>
              </a:spcBef>
              <a:spcAft>
                <a:spcPts val="800"/>
              </a:spcAft>
              <a:buNone/>
            </a:pPr>
            <a:r>
              <a:rPr lang="en" sz="2000" dirty="0"/>
              <a:t>Draw rain clouds above the rising hot air in the diagram.</a:t>
            </a:r>
            <a:endParaRPr sz="2000" dirty="0"/>
          </a:p>
          <a:p>
            <a:pPr marL="0" lvl="0" indent="0" algn="l" rtl="0">
              <a:lnSpc>
                <a:spcPct val="100000"/>
              </a:lnSpc>
              <a:spcBef>
                <a:spcPts val="800"/>
              </a:spcBef>
              <a:spcAft>
                <a:spcPts val="800"/>
              </a:spcAft>
              <a:buNone/>
            </a:pPr>
            <a:r>
              <a:rPr lang="en" sz="2000" dirty="0"/>
              <a:t>Discuss: </a:t>
            </a:r>
          </a:p>
          <a:p>
            <a:pPr marL="0" lvl="0" indent="0" algn="l" rtl="0">
              <a:lnSpc>
                <a:spcPct val="100000"/>
              </a:lnSpc>
              <a:spcBef>
                <a:spcPts val="800"/>
              </a:spcBef>
              <a:spcAft>
                <a:spcPts val="800"/>
              </a:spcAft>
              <a:buNone/>
            </a:pPr>
            <a:r>
              <a:rPr lang="en" sz="2000" dirty="0"/>
              <a:t>Why does the air cool as it goes up? </a:t>
            </a:r>
          </a:p>
          <a:p>
            <a:pPr marL="0" lvl="0" indent="0" algn="l" rtl="0">
              <a:lnSpc>
                <a:spcPct val="100000"/>
              </a:lnSpc>
              <a:spcBef>
                <a:spcPts val="800"/>
              </a:spcBef>
              <a:spcAft>
                <a:spcPts val="800"/>
              </a:spcAft>
              <a:buNone/>
            </a:pPr>
            <a:r>
              <a:rPr lang="en" sz="2000" dirty="0"/>
              <a:t>As it cools, does it get more or less dense? </a:t>
            </a:r>
          </a:p>
          <a:p>
            <a:pPr marL="0" lvl="0" indent="0" algn="l" rtl="0">
              <a:lnSpc>
                <a:spcPct val="100000"/>
              </a:lnSpc>
              <a:spcBef>
                <a:spcPts val="800"/>
              </a:spcBef>
              <a:spcAft>
                <a:spcPts val="800"/>
              </a:spcAft>
              <a:buNone/>
            </a:pPr>
            <a:r>
              <a:rPr lang="en" sz="2000" dirty="0"/>
              <a:t>What happens to the space between air molecules? </a:t>
            </a:r>
          </a:p>
          <a:p>
            <a:pPr marL="0" lvl="0" indent="0" algn="l" rtl="0">
              <a:lnSpc>
                <a:spcPct val="100000"/>
              </a:lnSpc>
              <a:spcBef>
                <a:spcPts val="800"/>
              </a:spcBef>
              <a:spcAft>
                <a:spcPts val="800"/>
              </a:spcAft>
              <a:buNone/>
            </a:pPr>
            <a:r>
              <a:rPr lang="en" sz="2000" dirty="0"/>
              <a:t>What does this do to the water between the air molecules?</a:t>
            </a:r>
            <a:endParaRPr sz="2000" dirty="0"/>
          </a:p>
        </p:txBody>
      </p:sp>
      <p:sp>
        <p:nvSpPr>
          <p:cNvPr id="4" name="Google Shape;181;p32">
            <a:extLst>
              <a:ext uri="{FF2B5EF4-FFF2-40B4-BE49-F238E27FC236}">
                <a16:creationId xmlns:a16="http://schemas.microsoft.com/office/drawing/2014/main" id="{64EC15B6-8B7F-F94D-8B3B-10D02FB5AE50}"/>
              </a:ext>
            </a:extLst>
          </p:cNvPr>
          <p:cNvSpPr txBox="1">
            <a:spLocks/>
          </p:cNvSpPr>
          <p:nvPr/>
        </p:nvSpPr>
        <p:spPr>
          <a:xfrm>
            <a:off x="384587" y="44502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Understanding Hadley Cells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194" name="Google Shape;194;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u="sng" dirty="0"/>
              <a:t>Stop at 1:43 </a:t>
            </a:r>
          </a:p>
          <a:p>
            <a:pPr marL="0" lvl="0" indent="0" algn="l" rtl="0">
              <a:spcBef>
                <a:spcPts val="0"/>
              </a:spcBef>
              <a:spcAft>
                <a:spcPts val="0"/>
              </a:spcAft>
              <a:buNone/>
            </a:pPr>
            <a:endParaRPr lang="en" sz="2400" dirty="0"/>
          </a:p>
          <a:p>
            <a:pPr marL="0" lvl="0" indent="0" algn="l" rtl="0">
              <a:spcBef>
                <a:spcPts val="0"/>
              </a:spcBef>
              <a:spcAft>
                <a:spcPts val="0"/>
              </a:spcAft>
              <a:buNone/>
            </a:pPr>
            <a:r>
              <a:rPr lang="en" sz="2400" dirty="0"/>
              <a:t>Draw “ceiling” in diagram and show the air moving sideways.</a:t>
            </a:r>
            <a:endParaRPr sz="2400" dirty="0"/>
          </a:p>
          <a:p>
            <a:pPr marL="0" lvl="0" indent="0" algn="l" rtl="0">
              <a:lnSpc>
                <a:spcPct val="100000"/>
              </a:lnSpc>
              <a:spcBef>
                <a:spcPts val="800"/>
              </a:spcBef>
              <a:spcAft>
                <a:spcPts val="800"/>
              </a:spcAft>
              <a:buNone/>
            </a:pPr>
            <a:r>
              <a:rPr lang="en" sz="2400" dirty="0"/>
              <a:t>Discuss: </a:t>
            </a:r>
          </a:p>
          <a:p>
            <a:pPr marL="0" lvl="0" indent="0" algn="l" rtl="0">
              <a:lnSpc>
                <a:spcPct val="100000"/>
              </a:lnSpc>
              <a:spcBef>
                <a:spcPts val="800"/>
              </a:spcBef>
              <a:spcAft>
                <a:spcPts val="800"/>
              </a:spcAft>
              <a:buNone/>
            </a:pPr>
            <a:r>
              <a:rPr lang="en" sz="2400" dirty="0"/>
              <a:t>Why does the air stop going up? </a:t>
            </a:r>
          </a:p>
          <a:p>
            <a:pPr marL="0" lvl="0" indent="0" algn="l" rtl="0">
              <a:lnSpc>
                <a:spcPct val="100000"/>
              </a:lnSpc>
              <a:spcBef>
                <a:spcPts val="800"/>
              </a:spcBef>
              <a:spcAft>
                <a:spcPts val="800"/>
              </a:spcAft>
              <a:buNone/>
            </a:pPr>
            <a:r>
              <a:rPr lang="en" sz="2400" dirty="0"/>
              <a:t>Where can it go?</a:t>
            </a:r>
            <a:endParaRPr sz="2400" dirty="0"/>
          </a:p>
        </p:txBody>
      </p:sp>
      <p:sp>
        <p:nvSpPr>
          <p:cNvPr id="4" name="Google Shape;181;p32">
            <a:extLst>
              <a:ext uri="{FF2B5EF4-FFF2-40B4-BE49-F238E27FC236}">
                <a16:creationId xmlns:a16="http://schemas.microsoft.com/office/drawing/2014/main" id="{75A38427-C165-5842-8B6D-169FE4CE272A}"/>
              </a:ext>
            </a:extLst>
          </p:cNvPr>
          <p:cNvSpPr txBox="1">
            <a:spLocks/>
          </p:cNvSpPr>
          <p:nvPr/>
        </p:nvSpPr>
        <p:spPr>
          <a:xfrm>
            <a:off x="464100" y="512400"/>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t>Understanding Hadley Cells </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
        <p:nvSpPr>
          <p:cNvPr id="200" name="Google Shape;200;p35"/>
          <p:cNvSpPr txBox="1">
            <a:spLocks noGrp="1"/>
          </p:cNvSpPr>
          <p:nvPr>
            <p:ph type="body" idx="1"/>
          </p:nvPr>
        </p:nvSpPr>
        <p:spPr>
          <a:xfrm>
            <a:off x="311700" y="892449"/>
            <a:ext cx="8520600" cy="4251051"/>
          </a:xfrm>
          <a:prstGeom prst="rect">
            <a:avLst/>
          </a:prstGeom>
        </p:spPr>
        <p:txBody>
          <a:bodyPr spcFirstLastPara="1" wrap="square" lIns="91425" tIns="91425" rIns="91425" bIns="91425" anchor="t" anchorCtr="0">
            <a:noAutofit/>
          </a:bodyPr>
          <a:lstStyle/>
          <a:p>
            <a:pPr marL="0" lvl="0" indent="0" algn="l" rtl="0">
              <a:lnSpc>
                <a:spcPct val="100000"/>
              </a:lnSpc>
              <a:spcBef>
                <a:spcPts val="600"/>
              </a:spcBef>
              <a:spcAft>
                <a:spcPts val="600"/>
              </a:spcAft>
              <a:buNone/>
            </a:pPr>
            <a:r>
              <a:rPr lang="en" sz="2000" b="1" u="sng" dirty="0"/>
              <a:t>Stop at 1:53 </a:t>
            </a:r>
          </a:p>
          <a:p>
            <a:pPr marL="0" lvl="0" indent="0" algn="l" rtl="0">
              <a:lnSpc>
                <a:spcPct val="100000"/>
              </a:lnSpc>
              <a:spcBef>
                <a:spcPts val="600"/>
              </a:spcBef>
              <a:spcAft>
                <a:spcPts val="600"/>
              </a:spcAft>
              <a:buNone/>
            </a:pPr>
            <a:r>
              <a:rPr lang="en" sz="2000" dirty="0"/>
              <a:t>Draw sinking, dry air, wind lines, and desert below the Hadley cell.</a:t>
            </a:r>
            <a:endParaRPr sz="2000" dirty="0"/>
          </a:p>
          <a:p>
            <a:pPr marL="0" lvl="0" indent="0" algn="l" rtl="0">
              <a:lnSpc>
                <a:spcPct val="100000"/>
              </a:lnSpc>
              <a:spcBef>
                <a:spcPts val="600"/>
              </a:spcBef>
              <a:spcAft>
                <a:spcPts val="600"/>
              </a:spcAft>
              <a:buNone/>
            </a:pPr>
            <a:r>
              <a:rPr lang="en" sz="2000" dirty="0"/>
              <a:t>Discuss: </a:t>
            </a:r>
          </a:p>
          <a:p>
            <a:pPr marL="0" lvl="0" indent="0" algn="l" rtl="0">
              <a:lnSpc>
                <a:spcPct val="100000"/>
              </a:lnSpc>
              <a:spcBef>
                <a:spcPts val="600"/>
              </a:spcBef>
              <a:spcAft>
                <a:spcPts val="600"/>
              </a:spcAft>
              <a:buNone/>
            </a:pPr>
            <a:r>
              <a:rPr lang="en" sz="2000" dirty="0"/>
              <a:t>What happens to the temperature of the air as it moves sideways at high altitude? </a:t>
            </a:r>
          </a:p>
          <a:p>
            <a:pPr marL="0" lvl="0" indent="0" algn="l" rtl="0">
              <a:lnSpc>
                <a:spcPct val="100000"/>
              </a:lnSpc>
              <a:spcBef>
                <a:spcPts val="600"/>
              </a:spcBef>
              <a:spcAft>
                <a:spcPts val="600"/>
              </a:spcAft>
              <a:buNone/>
            </a:pPr>
            <a:r>
              <a:rPr lang="en" sz="2000" dirty="0"/>
              <a:t>Is cold air more or less dense? </a:t>
            </a:r>
          </a:p>
          <a:p>
            <a:pPr marL="0" lvl="0" indent="0" algn="l" rtl="0">
              <a:lnSpc>
                <a:spcPct val="100000"/>
              </a:lnSpc>
              <a:spcBef>
                <a:spcPts val="600"/>
              </a:spcBef>
              <a:spcAft>
                <a:spcPts val="600"/>
              </a:spcAft>
              <a:buNone/>
            </a:pPr>
            <a:r>
              <a:rPr lang="en" sz="2000" dirty="0"/>
              <a:t>What happens to dense air? </a:t>
            </a:r>
          </a:p>
          <a:p>
            <a:pPr marL="0" lvl="0" indent="0" algn="l" rtl="0">
              <a:lnSpc>
                <a:spcPct val="100000"/>
              </a:lnSpc>
              <a:spcBef>
                <a:spcPts val="600"/>
              </a:spcBef>
              <a:spcAft>
                <a:spcPts val="600"/>
              </a:spcAft>
              <a:buNone/>
            </a:pPr>
            <a:r>
              <a:rPr lang="en" sz="2000" dirty="0"/>
              <a:t>Does this cold air have much water in it?</a:t>
            </a:r>
            <a:endParaRPr sz="2000" dirty="0"/>
          </a:p>
          <a:p>
            <a:pPr marL="0" lvl="0" indent="0" algn="l" rtl="0">
              <a:lnSpc>
                <a:spcPct val="100000"/>
              </a:lnSpc>
              <a:spcBef>
                <a:spcPts val="600"/>
              </a:spcBef>
              <a:spcAft>
                <a:spcPts val="600"/>
              </a:spcAft>
              <a:buNone/>
            </a:pPr>
            <a:r>
              <a:rPr lang="en" sz="2000" dirty="0"/>
              <a:t>Draw: complete the circle on the diagrams. This is a Hadley Cell.</a:t>
            </a:r>
            <a:endParaRPr sz="2000" dirty="0"/>
          </a:p>
        </p:txBody>
      </p:sp>
      <p:sp>
        <p:nvSpPr>
          <p:cNvPr id="4" name="Google Shape;181;p32">
            <a:extLst>
              <a:ext uri="{FF2B5EF4-FFF2-40B4-BE49-F238E27FC236}">
                <a16:creationId xmlns:a16="http://schemas.microsoft.com/office/drawing/2014/main" id="{4F20F230-8A44-D546-8277-6AC21A062947}"/>
              </a:ext>
            </a:extLst>
          </p:cNvPr>
          <p:cNvSpPr txBox="1">
            <a:spLocks/>
          </p:cNvSpPr>
          <p:nvPr/>
        </p:nvSpPr>
        <p:spPr>
          <a:xfrm>
            <a:off x="311700" y="310275"/>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Understanding Hadley Cells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250116"/>
            <a:ext cx="7886700" cy="2766353"/>
          </a:xfrm>
        </p:spPr>
        <p:txBody>
          <a:bodyPr>
            <a:normAutofit fontScale="90000"/>
          </a:bodyPr>
          <a:lstStyle/>
          <a:p>
            <a:r>
              <a:rPr lang="en-US" sz="1200" b="1" dirty="0"/>
              <a:t>Traci Klein</a:t>
            </a:r>
            <a:r>
              <a:rPr lang="en-US" sz="1200" dirty="0"/>
              <a:t> grew up mostly in Massachusetts, then came west to go to Brigham Young University. She graduated with a BA in Comparative Literature in 1993. After a stint in Salt Lake City while her first husband went to medical school and their two boys were born, they moved to Tucson. Traci decided to switch fields and did graduate work in Plant Sciences at the University of Arizona and worked as a lab researcher for several years. After taking time at home to raise her sons, and after a divorce, she decided to dip her toes into education and began working as a long term substitute in the </a:t>
            </a:r>
            <a:r>
              <a:rPr lang="en-US" sz="1200" dirty="0" err="1"/>
              <a:t>Baboquivari</a:t>
            </a:r>
            <a:r>
              <a:rPr lang="en-US" sz="1200" dirty="0"/>
              <a:t> School District on the Tohono O’odham nation while taking online education classes. She received her teaching certificate and has been teaching 7</a:t>
            </a:r>
            <a:r>
              <a:rPr lang="en-US" sz="1200" baseline="30000" dirty="0"/>
              <a:t>th</a:t>
            </a:r>
            <a:r>
              <a:rPr lang="en-US" sz="1200" dirty="0"/>
              <a:t> grade science at Valencia Middle School for 6 years. She has also been the MESA (Math Engineering Science Achievement) Club Advisor for 5 years. Currently, she is enrolled in the Masters in Educational Leadership program at Northern Arizona University and hopes to go into education administration.</a:t>
            </a:r>
            <a:br>
              <a:rPr lang="en-US" sz="1200" dirty="0"/>
            </a:br>
            <a:br>
              <a:rPr lang="en-US" sz="1200" dirty="0"/>
            </a:br>
            <a:r>
              <a:rPr lang="en-US" sz="1200" b="1" dirty="0"/>
              <a:t>Matthew </a:t>
            </a:r>
            <a:r>
              <a:rPr lang="en-US" sz="1200" b="1" dirty="0" err="1"/>
              <a:t>Katterman</a:t>
            </a:r>
            <a:r>
              <a:rPr lang="en-US" sz="1200" dirty="0"/>
              <a:t> is a PHD graduate student at the University of Arizona studying </a:t>
            </a:r>
            <a:r>
              <a:rPr lang="en-US" sz="1200" dirty="0" err="1"/>
              <a:t>Biosystems</a:t>
            </a:r>
            <a:r>
              <a:rPr lang="en-US" sz="1200" dirty="0"/>
              <a:t> Engineering. He is interested in irrigation engineering along with computer modeling of the guayule production system. He also has an intense interest in </a:t>
            </a:r>
            <a:r>
              <a:rPr lang="en-US" sz="1200" dirty="0" err="1"/>
              <a:t>bioproducts</a:t>
            </a:r>
            <a:r>
              <a:rPr lang="en-US" sz="1200" dirty="0"/>
              <a:t> and biofuels production. Matthew is a native of Tucson, Arizona, and received his Bachelor’s in Chemistry in 1997 as well as his Masters in Agricultural and </a:t>
            </a:r>
            <a:r>
              <a:rPr lang="en-US" sz="1200" dirty="0" err="1"/>
              <a:t>Biosystems</a:t>
            </a:r>
            <a:r>
              <a:rPr lang="en-US" sz="1200" dirty="0"/>
              <a:t> Engineering in 2004. </a:t>
            </a:r>
            <a:br>
              <a:rPr lang="en-US" sz="1200" dirty="0"/>
            </a:br>
            <a:br>
              <a:rPr lang="en-US" sz="1050" dirty="0"/>
            </a:br>
            <a:r>
              <a:rPr lang="en-US" sz="1050" b="1" dirty="0"/>
              <a:t> </a:t>
            </a:r>
            <a:br>
              <a:rPr lang="en-US" dirty="0"/>
            </a:br>
            <a:endParaRPr lang="en-US" sz="1800" dirty="0"/>
          </a:p>
        </p:txBody>
      </p:sp>
      <p:sp>
        <p:nvSpPr>
          <p:cNvPr id="3" name="Text Placeholder 2"/>
          <p:cNvSpPr>
            <a:spLocks noGrp="1"/>
          </p:cNvSpPr>
          <p:nvPr>
            <p:ph type="body" idx="1"/>
          </p:nvPr>
        </p:nvSpPr>
        <p:spPr>
          <a:xfrm>
            <a:off x="623888" y="2753709"/>
            <a:ext cx="8391622" cy="2389791"/>
          </a:xfrm>
        </p:spPr>
        <p:txBody>
          <a:bodyPr/>
          <a:lstStyle/>
          <a:p>
            <a:r>
              <a:rPr lang="en-US" dirty="0"/>
              <a:t>Any opinions, findings, conclusions, or recommendations expressed in this </a:t>
            </a:r>
            <a:r>
              <a:rPr lang="en-US" dirty="0">
                <a:solidFill>
                  <a:schemeClr val="bg1">
                    <a:lumMod val="50000"/>
                  </a:schemeClr>
                </a:solidFill>
              </a:rPr>
              <a:t>PowerPoint lesson</a:t>
            </a:r>
            <a:r>
              <a:rPr lang="en-US" dirty="0"/>
              <a:t> are those of the author(s) and do not necessarily reflect the view of the U.S. Department of Agriculture. Grant # 2017-68005-26867.</a:t>
            </a:r>
          </a:p>
        </p:txBody>
      </p:sp>
      <p:pic>
        <p:nvPicPr>
          <p:cNvPr id="5" name="Picture 4"/>
          <p:cNvPicPr>
            <a:picLocks noChangeAspect="1"/>
          </p:cNvPicPr>
          <p:nvPr/>
        </p:nvPicPr>
        <p:blipFill>
          <a:blip r:embed="rId2"/>
          <a:stretch>
            <a:fillRect/>
          </a:stretch>
        </p:blipFill>
        <p:spPr>
          <a:xfrm>
            <a:off x="586959" y="4293826"/>
            <a:ext cx="3727819" cy="656238"/>
          </a:xfrm>
          <a:prstGeom prst="rect">
            <a:avLst/>
          </a:prstGeom>
        </p:spPr>
      </p:pic>
      <p:pic>
        <p:nvPicPr>
          <p:cNvPr id="8" name="Picture 7"/>
          <p:cNvPicPr>
            <a:picLocks noChangeAspect="1"/>
          </p:cNvPicPr>
          <p:nvPr/>
        </p:nvPicPr>
        <p:blipFill>
          <a:blip r:embed="rId3"/>
          <a:stretch>
            <a:fillRect/>
          </a:stretch>
        </p:blipFill>
        <p:spPr>
          <a:xfrm>
            <a:off x="4657668" y="4291291"/>
            <a:ext cx="4014952" cy="658773"/>
          </a:xfrm>
          <a:prstGeom prst="rect">
            <a:avLst/>
          </a:prstGeom>
        </p:spPr>
      </p:pic>
    </p:spTree>
    <p:extLst>
      <p:ext uri="{BB962C8B-B14F-4D97-AF65-F5344CB8AC3E}">
        <p14:creationId xmlns:p14="http://schemas.microsoft.com/office/powerpoint/2010/main" val="164180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Definition:</a:t>
            </a:r>
            <a:endParaRPr dirty="0"/>
          </a:p>
        </p:txBody>
      </p:sp>
      <p:sp>
        <p:nvSpPr>
          <p:cNvPr id="67" name="Google Shape;67;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buNone/>
            </a:pPr>
            <a:r>
              <a:rPr lang="en" sz="3200" dirty="0">
                <a:solidFill>
                  <a:schemeClr val="tx1"/>
                </a:solidFill>
                <a:highlight>
                  <a:srgbClr val="FFFFFF"/>
                </a:highlight>
              </a:rPr>
              <a:t>Desert - </a:t>
            </a:r>
            <a:r>
              <a:rPr lang="en" sz="3000" dirty="0">
                <a:solidFill>
                  <a:srgbClr val="1A1A1A"/>
                </a:solidFill>
                <a:highlight>
                  <a:srgbClr val="FFFFFF"/>
                </a:highlight>
              </a:rPr>
              <a:t>a region so arid (dry) because of little rainfall that it supports only sparse and widely spaced vegetation or no vegetation at all </a:t>
            </a:r>
            <a:endParaRPr sz="3000" dirty="0">
              <a:solidFill>
                <a:srgbClr val="1A1A1A"/>
              </a:solidFill>
              <a:highlight>
                <a:srgbClr val="FFFFFF"/>
              </a:highlight>
            </a:endParaRPr>
          </a:p>
          <a:p>
            <a:pPr marL="0" lvl="0" indent="0" algn="l" rtl="0">
              <a:spcBef>
                <a:spcPts val="1600"/>
              </a:spcBef>
              <a:spcAft>
                <a:spcPts val="0"/>
              </a:spcAft>
              <a:buNone/>
            </a:pPr>
            <a:r>
              <a:rPr lang="en" dirty="0">
                <a:solidFill>
                  <a:srgbClr val="1A1A1A"/>
                </a:solidFill>
                <a:highlight>
                  <a:srgbClr val="FFFFFF"/>
                </a:highlight>
              </a:rPr>
              <a:t>-</a:t>
            </a:r>
            <a:r>
              <a:rPr lang="en" dirty="0" err="1">
                <a:solidFill>
                  <a:srgbClr val="1A1A1A"/>
                </a:solidFill>
                <a:highlight>
                  <a:srgbClr val="FFFFFF"/>
                </a:highlight>
              </a:rPr>
              <a:t>dictionary.com</a:t>
            </a:r>
            <a:endParaRPr dirty="0">
              <a:solidFill>
                <a:srgbClr val="1A1A1A"/>
              </a:solidFill>
              <a:highlight>
                <a:srgbClr val="FFFFFF"/>
              </a:highlight>
            </a:endParaRPr>
          </a:p>
          <a:p>
            <a:pPr marL="0" lvl="0" indent="0" algn="l" rtl="0">
              <a:spcBef>
                <a:spcPts val="1600"/>
              </a:spcBef>
              <a:spcAft>
                <a:spcPts val="1600"/>
              </a:spcAft>
              <a:buNone/>
            </a:pPr>
            <a:r>
              <a:rPr lang="en" sz="3000" dirty="0">
                <a:solidFill>
                  <a:srgbClr val="1A1A1A"/>
                </a:solidFill>
                <a:highlight>
                  <a:srgbClr val="FFFFFF"/>
                </a:highlight>
              </a:rPr>
              <a:t>Generally less than 25 cm (10 inches) of rain annually </a:t>
            </a:r>
            <a:endParaRPr sz="3000" dirty="0">
              <a:solidFill>
                <a:srgbClr val="1A1A1A"/>
              </a:solidFill>
              <a:highlight>
                <a:srgbClr val="FFFFFF"/>
              </a:highlight>
            </a:endParaRPr>
          </a:p>
        </p:txBody>
      </p:sp>
    </p:spTree>
    <p:extLst>
      <p:ext uri="{BB962C8B-B14F-4D97-AF65-F5344CB8AC3E}">
        <p14:creationId xmlns:p14="http://schemas.microsoft.com/office/powerpoint/2010/main" val="218401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4"/>
            <a:ext cx="8520600" cy="32125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t>Discuss</a:t>
            </a:r>
            <a:br>
              <a:rPr lang="en" dirty="0"/>
            </a:br>
            <a:br>
              <a:rPr lang="en" dirty="0"/>
            </a:br>
            <a:r>
              <a:rPr lang="en" dirty="0"/>
              <a:t>What are the names some deserts you have heard of?</a:t>
            </a:r>
            <a:endParaRPr dirty="0"/>
          </a:p>
        </p:txBody>
      </p:sp>
    </p:spTree>
    <p:extLst>
      <p:ext uri="{BB962C8B-B14F-4D97-AF65-F5344CB8AC3E}">
        <p14:creationId xmlns:p14="http://schemas.microsoft.com/office/powerpoint/2010/main" val="2561528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Sahara Desert</a:t>
            </a:r>
            <a:endParaRPr/>
          </a:p>
        </p:txBody>
      </p:sp>
      <p:sp>
        <p:nvSpPr>
          <p:cNvPr id="79" name="Google Shape;79;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0" name="Google Shape;80;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700" y="1148800"/>
            <a:ext cx="4526114" cy="3308157"/>
          </a:xfrm>
          <a:prstGeom prst="rect">
            <a:avLst/>
          </a:prstGeom>
          <a:noFill/>
          <a:ln>
            <a:noFill/>
          </a:ln>
        </p:spPr>
      </p:pic>
      <p:pic>
        <p:nvPicPr>
          <p:cNvPr id="81" name="Google Shape;81;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486490" y="1148799"/>
            <a:ext cx="3345810" cy="3308157"/>
          </a:xfrm>
          <a:prstGeom prst="rect">
            <a:avLst/>
          </a:prstGeom>
          <a:noFill/>
          <a:ln>
            <a:noFill/>
          </a:ln>
        </p:spPr>
      </p:pic>
    </p:spTree>
    <p:extLst>
      <p:ext uri="{BB962C8B-B14F-4D97-AF65-F5344CB8AC3E}">
        <p14:creationId xmlns:p14="http://schemas.microsoft.com/office/powerpoint/2010/main" val="2214597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Gobi Desert</a:t>
            </a:r>
            <a:endParaRPr/>
          </a:p>
        </p:txBody>
      </p:sp>
      <p:sp>
        <p:nvSpPr>
          <p:cNvPr id="87" name="Google Shape;87;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8" name="Google Shape;88;p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695" y="1152475"/>
            <a:ext cx="4243599" cy="3204952"/>
          </a:xfrm>
          <a:prstGeom prst="rect">
            <a:avLst/>
          </a:prstGeom>
          <a:noFill/>
          <a:ln>
            <a:noFill/>
          </a:ln>
        </p:spPr>
      </p:pic>
      <p:pic>
        <p:nvPicPr>
          <p:cNvPr id="89" name="Google Shape;89;p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693274" y="1152476"/>
            <a:ext cx="4243599" cy="3204952"/>
          </a:xfrm>
          <a:prstGeom prst="rect">
            <a:avLst/>
          </a:prstGeom>
          <a:noFill/>
          <a:ln>
            <a:noFill/>
          </a:ln>
        </p:spPr>
      </p:pic>
    </p:spTree>
    <p:extLst>
      <p:ext uri="{BB962C8B-B14F-4D97-AF65-F5344CB8AC3E}">
        <p14:creationId xmlns:p14="http://schemas.microsoft.com/office/powerpoint/2010/main" val="417654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Namib Desert</a:t>
            </a:r>
            <a:endParaRPr dirty="0"/>
          </a:p>
        </p:txBody>
      </p:sp>
      <p:sp>
        <p:nvSpPr>
          <p:cNvPr id="95" name="Google Shape;95;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6" name="Google Shape;96;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695" y="1152475"/>
            <a:ext cx="4109550" cy="2738998"/>
          </a:xfrm>
          <a:prstGeom prst="rect">
            <a:avLst/>
          </a:prstGeom>
          <a:noFill/>
          <a:ln>
            <a:noFill/>
          </a:ln>
        </p:spPr>
      </p:pic>
      <p:pic>
        <p:nvPicPr>
          <p:cNvPr id="97" name="Google Shape;97;p19"/>
          <p:cNvPicPr preferRelativeResize="0"/>
          <p:nvPr/>
        </p:nvPicPr>
        <p:blipFill>
          <a:blip r:embed="rId4">
            <a:alphaModFix/>
          </a:blip>
          <a:stretch>
            <a:fillRect/>
          </a:stretch>
        </p:blipFill>
        <p:spPr>
          <a:xfrm>
            <a:off x="4571996" y="1047550"/>
            <a:ext cx="3850850" cy="3626225"/>
          </a:xfrm>
          <a:prstGeom prst="rect">
            <a:avLst/>
          </a:prstGeom>
          <a:noFill/>
          <a:ln>
            <a:noFill/>
          </a:ln>
        </p:spPr>
      </p:pic>
    </p:spTree>
    <p:extLst>
      <p:ext uri="{BB962C8B-B14F-4D97-AF65-F5344CB8AC3E}">
        <p14:creationId xmlns:p14="http://schemas.microsoft.com/office/powerpoint/2010/main" val="62781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Mojave Desert</a:t>
            </a:r>
            <a:endParaRPr/>
          </a:p>
        </p:txBody>
      </p:sp>
      <p:sp>
        <p:nvSpPr>
          <p:cNvPr id="103" name="Google Shape;103;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04" name="Google Shape;104;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700" y="1152475"/>
            <a:ext cx="3951180" cy="2963377"/>
          </a:xfrm>
          <a:prstGeom prst="rect">
            <a:avLst/>
          </a:prstGeom>
          <a:noFill/>
          <a:ln>
            <a:noFill/>
          </a:ln>
        </p:spPr>
      </p:pic>
      <p:pic>
        <p:nvPicPr>
          <p:cNvPr id="105" name="Google Shape;105;p20"/>
          <p:cNvPicPr preferRelativeResize="0"/>
          <p:nvPr/>
        </p:nvPicPr>
        <p:blipFill>
          <a:blip r:embed="rId4">
            <a:alphaModFix/>
          </a:blip>
          <a:stretch>
            <a:fillRect/>
          </a:stretch>
        </p:blipFill>
        <p:spPr>
          <a:xfrm>
            <a:off x="4763798" y="830688"/>
            <a:ext cx="3489274" cy="4059975"/>
          </a:xfrm>
          <a:prstGeom prst="rect">
            <a:avLst/>
          </a:prstGeom>
          <a:noFill/>
          <a:ln>
            <a:noFill/>
          </a:ln>
        </p:spPr>
      </p:pic>
    </p:spTree>
    <p:extLst>
      <p:ext uri="{BB962C8B-B14F-4D97-AF65-F5344CB8AC3E}">
        <p14:creationId xmlns:p14="http://schemas.microsoft.com/office/powerpoint/2010/main" val="104956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Chihuahuan Desert</a:t>
            </a:r>
            <a:endParaRPr/>
          </a:p>
        </p:txBody>
      </p:sp>
      <p:sp>
        <p:nvSpPr>
          <p:cNvPr id="111" name="Google Shape;11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2" name="Google Shape;112;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11700" y="1152475"/>
            <a:ext cx="4341677" cy="2894451"/>
          </a:xfrm>
          <a:prstGeom prst="rect">
            <a:avLst/>
          </a:prstGeom>
          <a:noFill/>
          <a:ln>
            <a:noFill/>
          </a:ln>
        </p:spPr>
      </p:pic>
      <p:pic>
        <p:nvPicPr>
          <p:cNvPr id="113" name="Google Shape;113;p21"/>
          <p:cNvPicPr preferRelativeResize="0"/>
          <p:nvPr/>
        </p:nvPicPr>
        <p:blipFill>
          <a:blip r:embed="rId4">
            <a:alphaModFix/>
          </a:blip>
          <a:stretch>
            <a:fillRect/>
          </a:stretch>
        </p:blipFill>
        <p:spPr>
          <a:xfrm>
            <a:off x="4920469" y="600000"/>
            <a:ext cx="3545830" cy="4125776"/>
          </a:xfrm>
          <a:prstGeom prst="rect">
            <a:avLst/>
          </a:prstGeom>
          <a:noFill/>
          <a:ln>
            <a:noFill/>
          </a:ln>
        </p:spPr>
      </p:pic>
    </p:spTree>
    <p:extLst>
      <p:ext uri="{BB962C8B-B14F-4D97-AF65-F5344CB8AC3E}">
        <p14:creationId xmlns:p14="http://schemas.microsoft.com/office/powerpoint/2010/main" val="222520967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4164</TotalTime>
  <Words>2475</Words>
  <Application>Microsoft Office PowerPoint</Application>
  <PresentationFormat>On-screen Show (16:9)</PresentationFormat>
  <Paragraphs>140</Paragraphs>
  <Slides>27</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Chivo Light</vt:lpstr>
      <vt:lpstr>Simple Light</vt:lpstr>
      <vt:lpstr>    Deserts: Definition and Causes  Traci Klein and Matthew Katterman University of Arizona </vt:lpstr>
      <vt:lpstr>Think, Pair, Share  What is a desert?  What are deserts like? How much rain do deserts get? What is the weather like in a desert? How many plants are there in the desert? </vt:lpstr>
      <vt:lpstr>Definition:</vt:lpstr>
      <vt:lpstr>Discuss  What are the names some deserts you have heard of?</vt:lpstr>
      <vt:lpstr>Sahara Desert</vt:lpstr>
      <vt:lpstr>Gobi Desert</vt:lpstr>
      <vt:lpstr>Namib Desert</vt:lpstr>
      <vt:lpstr>Mojave Desert</vt:lpstr>
      <vt:lpstr>Chihuahuan Desert</vt:lpstr>
      <vt:lpstr>Sonoran Desert</vt:lpstr>
      <vt:lpstr>Great Basin Desert</vt:lpstr>
      <vt:lpstr>PowerPoint Presentation</vt:lpstr>
      <vt:lpstr>Polar Deserts: Antarctic Polar Desert and Arctic Polar Desert</vt:lpstr>
      <vt:lpstr>Think, Pair, Share  What issues do we face living in a desert?</vt:lpstr>
      <vt:lpstr>Discuss   What do we most need to worry about to make sure we are living sustainably in the desert? </vt:lpstr>
      <vt:lpstr>Think, Pair, Share  What causes a desert?   Why are some places on the planet wet and others dry? </vt:lpstr>
      <vt:lpstr>Explore Cause #1 for Deserts: Rain Shadows</vt:lpstr>
      <vt:lpstr>Explore Cause #2 for Deserts: Hadley Cells</vt:lpstr>
      <vt:lpstr>Definition:</vt:lpstr>
      <vt:lpstr>Examples of Density:</vt:lpstr>
      <vt:lpstr>Temperature and Density</vt:lpstr>
      <vt:lpstr>   </vt:lpstr>
      <vt:lpstr>Understanding Hadley Cells </vt:lpstr>
      <vt:lpstr>   </vt:lpstr>
      <vt:lpstr>   </vt:lpstr>
      <vt:lpstr>   </vt:lpstr>
      <vt:lpstr>Traci Klein grew up mostly in Massachusetts, then came west to go to Brigham Young University. She graduated with a BA in Comparative Literature in 1993. After a stint in Salt Lake City while her first husband went to medical school and their two boys were born, they moved to Tucson. Traci decided to switch fields and did graduate work in Plant Sciences at the University of Arizona and worked as a lab researcher for several years. After taking time at home to raise her sons, and after a divorce, she decided to dip her toes into education and began working as a long term substitute in the Baboquivari School District on the Tohono O’odham nation while taking online education classes. She received her teaching certificate and has been teaching 7th grade science at Valencia Middle School for 6 years. She has also been the MESA (Math Engineering Science Achievement) Club Advisor for 5 years. Currently, she is enrolled in the Masters in Educational Leadership program at Northern Arizona University and hopes to go into education administration.  Matthew Katterman is a PHD graduate student at the University of Arizona studying Biosystems Engineering. He is interested in irrigation engineering along with computer modeling of the guayule production system. He also has an intense interest in bioproducts and biofuels production. Matthew is a native of Tucson, Arizona, and received his Bachelor’s in Chemistry in 1997 as well as his Masters in Agricultural and Biosystems Engineering in 2004.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Deserts: Definition and Causes</dc:title>
  <dc:creator>Matthew Katterman</dc:creator>
  <cp:lastModifiedBy>Grunberg, Wolfgang - (grunberg)</cp:lastModifiedBy>
  <cp:revision>44</cp:revision>
  <dcterms:modified xsi:type="dcterms:W3CDTF">2020-07-13T13:23:34Z</dcterms:modified>
</cp:coreProperties>
</file>