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0"/>
  </p:notesMasterIdLst>
  <p:sldIdLst>
    <p:sldId id="269" r:id="rId5"/>
    <p:sldId id="270" r:id="rId6"/>
    <p:sldId id="258" r:id="rId7"/>
    <p:sldId id="264" r:id="rId8"/>
    <p:sldId id="259" r:id="rId9"/>
    <p:sldId id="260" r:id="rId10"/>
    <p:sldId id="271" r:id="rId11"/>
    <p:sldId id="282" r:id="rId12"/>
    <p:sldId id="262" r:id="rId13"/>
    <p:sldId id="266" r:id="rId14"/>
    <p:sldId id="261" r:id="rId15"/>
    <p:sldId id="276" r:id="rId16"/>
    <p:sldId id="274" r:id="rId17"/>
    <p:sldId id="263" r:id="rId18"/>
    <p:sldId id="265" r:id="rId19"/>
    <p:sldId id="277" r:id="rId20"/>
    <p:sldId id="278" r:id="rId21"/>
    <p:sldId id="279" r:id="rId22"/>
    <p:sldId id="280" r:id="rId23"/>
    <p:sldId id="267" r:id="rId24"/>
    <p:sldId id="283" r:id="rId25"/>
    <p:sldId id="272" r:id="rId26"/>
    <p:sldId id="281" r:id="rId27"/>
    <p:sldId id="273" r:id="rId28"/>
    <p:sldId id="285"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Cambria Math" panose="02040503050406030204" pitchFamily="18" charset="0"/>
      <p:regular r:id="rId35"/>
    </p:embeddedFont>
    <p:embeddedFont>
      <p:font typeface="Candara" panose="020E0502030303020204" pitchFamily="34" charset="0"/>
      <p:regular r:id="rId36"/>
      <p:bold r:id="rId37"/>
      <p:italic r:id="rId38"/>
      <p:boldItalic r:id="rId39"/>
    </p:embeddedFont>
    <p:embeddedFont>
      <p:font typeface="Helvetica" panose="020B0604020202020204" pitchFamily="34" charset="0"/>
      <p:regular r:id="rId40"/>
      <p:bold r:id="rId41"/>
      <p:italic r:id="rId42"/>
      <p:boldItalic r:id="rId43"/>
    </p:embeddedFont>
    <p:embeddedFont>
      <p:font typeface="Libre Franklin"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gR549LU17KpSBfH/8H8UitWbuNw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x 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7E817C-A304-D301-0590-F615C34277DB}" v="346" dt="2022-03-04T20:38:20.565"/>
    <p1510:client id="{283723B5-B0C7-4814-A0DE-36942BBB8C45}" v="23" dt="2022-08-15T22:29:06.012"/>
    <p1510:client id="{7A0A6D45-6F1D-441C-9B66-3B07426182F2}" v="124" dt="2022-08-15T20:32:02.311"/>
    <p1510:client id="{97D51434-C50D-50F6-8D16-5F6FD890993F}" v="78" dt="2022-03-04T16:57:50.246"/>
    <p1510:client id="{B5745F3B-42B4-4513-A763-49BC1529C63E}" v="88" dt="2022-08-15T22:57:15.354"/>
    <p1510:client id="{F402CE39-9FB2-469A-B776-105C46F783A1}" v="37" dt="2022-08-15T23:02:28.3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3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customschemas.google.com/relationships/presentationmetadata" Target="meta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6.xml"/><Relationship Id="rId41" Type="http://schemas.openxmlformats.org/officeDocument/2006/relationships/font" Target="fonts/font11.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49"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diagrams/_rels/drawing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85605E-588D-DD4D-83C0-4E1AD71F92CD}" type="doc">
      <dgm:prSet loTypeId="urn:microsoft.com/office/officeart/2005/8/layout/pList1" loCatId="" qsTypeId="urn:microsoft.com/office/officeart/2005/8/quickstyle/simple4" qsCatId="simple" csTypeId="urn:microsoft.com/office/officeart/2005/8/colors/accent1_2" csCatId="accent1" phldr="1"/>
      <dgm:spPr/>
      <dgm:t>
        <a:bodyPr/>
        <a:lstStyle/>
        <a:p>
          <a:endParaRPr lang="en-US"/>
        </a:p>
      </dgm:t>
    </dgm:pt>
    <dgm:pt modelId="{2E705F95-F84C-7242-914D-5DD1D0010829}">
      <dgm:prSet phldrT="[Text]"/>
      <dgm:spPr/>
      <dgm:t>
        <a:bodyPr/>
        <a:lstStyle/>
        <a:p>
          <a:r>
            <a:rPr lang="en-US"/>
            <a:t>Peanuts</a:t>
          </a:r>
        </a:p>
      </dgm:t>
    </dgm:pt>
    <dgm:pt modelId="{E03AFF1D-ED71-EB46-A7F4-8FF7178B4D8B}" type="parTrans" cxnId="{8967D365-667C-C140-A098-57709667DBD2}">
      <dgm:prSet/>
      <dgm:spPr/>
      <dgm:t>
        <a:bodyPr/>
        <a:lstStyle/>
        <a:p>
          <a:endParaRPr lang="en-US"/>
        </a:p>
      </dgm:t>
    </dgm:pt>
    <dgm:pt modelId="{E12DFF24-1C41-0240-B4F2-697ED4AE6DBE}" type="sibTrans" cxnId="{8967D365-667C-C140-A098-57709667DBD2}">
      <dgm:prSet/>
      <dgm:spPr/>
      <dgm:t>
        <a:bodyPr/>
        <a:lstStyle/>
        <a:p>
          <a:endParaRPr lang="en-US"/>
        </a:p>
      </dgm:t>
    </dgm:pt>
    <dgm:pt modelId="{B4E8515E-4A5D-FC4B-BC05-87F6365ED9C8}">
      <dgm:prSet phldrT="[Text]"/>
      <dgm:spPr/>
      <dgm:t>
        <a:bodyPr/>
        <a:lstStyle/>
        <a:p>
          <a:r>
            <a:rPr lang="en-US"/>
            <a:t>Soybeans</a:t>
          </a:r>
        </a:p>
      </dgm:t>
    </dgm:pt>
    <dgm:pt modelId="{142880BF-90DC-B34B-B940-AC643928885F}" type="parTrans" cxnId="{5A9A95C6-DEB0-5145-918C-0B4B91523A85}">
      <dgm:prSet/>
      <dgm:spPr/>
      <dgm:t>
        <a:bodyPr/>
        <a:lstStyle/>
        <a:p>
          <a:endParaRPr lang="en-US"/>
        </a:p>
      </dgm:t>
    </dgm:pt>
    <dgm:pt modelId="{2458648C-AD92-BD49-8F54-323C6AFEBCA0}" type="sibTrans" cxnId="{5A9A95C6-DEB0-5145-918C-0B4B91523A85}">
      <dgm:prSet/>
      <dgm:spPr/>
      <dgm:t>
        <a:bodyPr/>
        <a:lstStyle/>
        <a:p>
          <a:endParaRPr lang="en-US"/>
        </a:p>
      </dgm:t>
    </dgm:pt>
    <dgm:pt modelId="{EAD35E63-84F3-6F48-B2DA-41B54F39E335}">
      <dgm:prSet phldrT="[Text]"/>
      <dgm:spPr/>
      <dgm:t>
        <a:bodyPr/>
        <a:lstStyle/>
        <a:p>
          <a:r>
            <a:rPr lang="en-US"/>
            <a:t>Cashews</a:t>
          </a:r>
        </a:p>
      </dgm:t>
    </dgm:pt>
    <dgm:pt modelId="{890E4556-3EDD-B244-9FEE-E7F6A93D81D9}" type="parTrans" cxnId="{A37C275F-BF1C-6543-AAB2-C4D373EE83F5}">
      <dgm:prSet/>
      <dgm:spPr/>
      <dgm:t>
        <a:bodyPr/>
        <a:lstStyle/>
        <a:p>
          <a:endParaRPr lang="en-US"/>
        </a:p>
      </dgm:t>
    </dgm:pt>
    <dgm:pt modelId="{7CDD625B-7BD2-E342-81F1-DDCF81FC85B8}" type="sibTrans" cxnId="{A37C275F-BF1C-6543-AAB2-C4D373EE83F5}">
      <dgm:prSet/>
      <dgm:spPr/>
      <dgm:t>
        <a:bodyPr/>
        <a:lstStyle/>
        <a:p>
          <a:endParaRPr lang="en-US"/>
        </a:p>
      </dgm:t>
    </dgm:pt>
    <dgm:pt modelId="{C8E387C0-9B3B-964F-98C2-CAD0B02DF64E}">
      <dgm:prSet phldrT="[Text]"/>
      <dgm:spPr/>
      <dgm:t>
        <a:bodyPr/>
        <a:lstStyle/>
        <a:p>
          <a:r>
            <a:rPr lang="en-US"/>
            <a:t>Corn Kernels</a:t>
          </a:r>
        </a:p>
      </dgm:t>
    </dgm:pt>
    <dgm:pt modelId="{0A269CA2-E1C2-E544-9578-E99831EFB104}" type="parTrans" cxnId="{2C96A690-DEBC-0B46-B637-EC7BB3D0C275}">
      <dgm:prSet/>
      <dgm:spPr/>
      <dgm:t>
        <a:bodyPr/>
        <a:lstStyle/>
        <a:p>
          <a:endParaRPr lang="en-US"/>
        </a:p>
      </dgm:t>
    </dgm:pt>
    <dgm:pt modelId="{8C9A5BD7-72D6-4A4A-BB6E-2D2B8CC4F4E0}" type="sibTrans" cxnId="{2C96A690-DEBC-0B46-B637-EC7BB3D0C275}">
      <dgm:prSet/>
      <dgm:spPr/>
      <dgm:t>
        <a:bodyPr/>
        <a:lstStyle/>
        <a:p>
          <a:endParaRPr lang="en-US"/>
        </a:p>
      </dgm:t>
    </dgm:pt>
    <dgm:pt modelId="{874A5F4F-755D-D34E-AC6E-A8996FE59AF6}">
      <dgm:prSet phldrT="[Text]"/>
      <dgm:spPr/>
      <dgm:t>
        <a:bodyPr/>
        <a:lstStyle/>
        <a:p>
          <a:r>
            <a:rPr lang="en-US"/>
            <a:t>Sunflower Seeds</a:t>
          </a:r>
        </a:p>
      </dgm:t>
    </dgm:pt>
    <dgm:pt modelId="{7E7E2EB9-FDBB-114B-9000-49D16EB5DA85}" type="parTrans" cxnId="{2F97847C-6B27-1343-A516-E9276BBFE869}">
      <dgm:prSet/>
      <dgm:spPr/>
      <dgm:t>
        <a:bodyPr/>
        <a:lstStyle/>
        <a:p>
          <a:endParaRPr lang="en-US"/>
        </a:p>
      </dgm:t>
    </dgm:pt>
    <dgm:pt modelId="{D3823E3D-1242-8A4B-801A-C4625531971F}" type="sibTrans" cxnId="{2F97847C-6B27-1343-A516-E9276BBFE869}">
      <dgm:prSet/>
      <dgm:spPr/>
      <dgm:t>
        <a:bodyPr/>
        <a:lstStyle/>
        <a:p>
          <a:endParaRPr lang="en-US"/>
        </a:p>
      </dgm:t>
    </dgm:pt>
    <dgm:pt modelId="{288D8208-266F-644A-B6D3-F002C582D068}">
      <dgm:prSet phldrT="[Text]"/>
      <dgm:spPr/>
      <dgm:t>
        <a:bodyPr/>
        <a:lstStyle/>
        <a:p>
          <a:r>
            <a:rPr lang="en-US"/>
            <a:t>Almonds</a:t>
          </a:r>
        </a:p>
      </dgm:t>
    </dgm:pt>
    <dgm:pt modelId="{88CCE4C7-F0F6-A746-879F-68D7DE7F664E}" type="parTrans" cxnId="{1C392F65-C6E6-AF43-BBFF-FD2664F74D7B}">
      <dgm:prSet/>
      <dgm:spPr/>
      <dgm:t>
        <a:bodyPr/>
        <a:lstStyle/>
        <a:p>
          <a:endParaRPr lang="en-US"/>
        </a:p>
      </dgm:t>
    </dgm:pt>
    <dgm:pt modelId="{C62D1006-1287-3D41-BB9A-B6F35179DAE9}" type="sibTrans" cxnId="{1C392F65-C6E6-AF43-BBFF-FD2664F74D7B}">
      <dgm:prSet/>
      <dgm:spPr/>
      <dgm:t>
        <a:bodyPr/>
        <a:lstStyle/>
        <a:p>
          <a:endParaRPr lang="en-US"/>
        </a:p>
      </dgm:t>
    </dgm:pt>
    <dgm:pt modelId="{52E30E00-AB00-7B48-9A3F-EC5E022F9C1C}" type="pres">
      <dgm:prSet presAssocID="{6385605E-588D-DD4D-83C0-4E1AD71F92CD}" presName="Name0" presStyleCnt="0">
        <dgm:presLayoutVars>
          <dgm:dir/>
          <dgm:resizeHandles val="exact"/>
        </dgm:presLayoutVars>
      </dgm:prSet>
      <dgm:spPr/>
    </dgm:pt>
    <dgm:pt modelId="{13558A07-9DAB-EA43-AD57-60F6B318E166}" type="pres">
      <dgm:prSet presAssocID="{2E705F95-F84C-7242-914D-5DD1D0010829}" presName="compNode" presStyleCnt="0"/>
      <dgm:spPr/>
    </dgm:pt>
    <dgm:pt modelId="{26D06934-1399-D948-84BC-BD751EB08114}" type="pres">
      <dgm:prSet presAssocID="{2E705F95-F84C-7242-914D-5DD1D0010829}" presName="pictRect" presStyleLbl="node1" presStyleIdx="0" presStyleCnt="6"/>
      <dgm:spPr>
        <a:blipFill dpi="0" rotWithShape="1">
          <a:blip xmlns:r="http://schemas.openxmlformats.org/officeDocument/2006/relationships" r:embed="rId1"/>
          <a:srcRect/>
          <a:stretch>
            <a:fillRect l="-11705" t="-27096" r="-6817" b="-17714"/>
          </a:stretch>
        </a:blipFill>
      </dgm:spPr>
    </dgm:pt>
    <dgm:pt modelId="{F6B30061-C79D-A84A-9461-6135F2759BAC}" type="pres">
      <dgm:prSet presAssocID="{2E705F95-F84C-7242-914D-5DD1D0010829}" presName="textRect" presStyleLbl="revTx" presStyleIdx="0" presStyleCnt="6">
        <dgm:presLayoutVars>
          <dgm:bulletEnabled val="1"/>
        </dgm:presLayoutVars>
      </dgm:prSet>
      <dgm:spPr/>
    </dgm:pt>
    <dgm:pt modelId="{EE03A2AD-A0D7-9A40-A373-CDC6F06E9489}" type="pres">
      <dgm:prSet presAssocID="{E12DFF24-1C41-0240-B4F2-697ED4AE6DBE}" presName="sibTrans" presStyleLbl="sibTrans2D1" presStyleIdx="0" presStyleCnt="0"/>
      <dgm:spPr/>
    </dgm:pt>
    <dgm:pt modelId="{728EB940-522B-7A4F-B316-4D9B2D121BB7}" type="pres">
      <dgm:prSet presAssocID="{B4E8515E-4A5D-FC4B-BC05-87F6365ED9C8}" presName="compNode" presStyleCnt="0"/>
      <dgm:spPr/>
    </dgm:pt>
    <dgm:pt modelId="{A199AC8A-AD00-F147-997F-49800AD9AB42}" type="pres">
      <dgm:prSet presAssocID="{B4E8515E-4A5D-FC4B-BC05-87F6365ED9C8}" presName="pictRect" presStyleLbl="node1" presStyleIdx="1" presStyleCnt="6"/>
      <dgm:spPr>
        <a:blipFill rotWithShape="1">
          <a:blip xmlns:r="http://schemas.openxmlformats.org/officeDocument/2006/relationships" r:embed="rId2"/>
          <a:stretch>
            <a:fillRect/>
          </a:stretch>
        </a:blipFill>
      </dgm:spPr>
    </dgm:pt>
    <dgm:pt modelId="{7CAAC757-2649-7F46-977F-0CDD882497ED}" type="pres">
      <dgm:prSet presAssocID="{B4E8515E-4A5D-FC4B-BC05-87F6365ED9C8}" presName="textRect" presStyleLbl="revTx" presStyleIdx="1" presStyleCnt="6">
        <dgm:presLayoutVars>
          <dgm:bulletEnabled val="1"/>
        </dgm:presLayoutVars>
      </dgm:prSet>
      <dgm:spPr/>
    </dgm:pt>
    <dgm:pt modelId="{0FB64BBB-CFFC-6B43-9A14-86DAB981D02A}" type="pres">
      <dgm:prSet presAssocID="{2458648C-AD92-BD49-8F54-323C6AFEBCA0}" presName="sibTrans" presStyleLbl="sibTrans2D1" presStyleIdx="0" presStyleCnt="0"/>
      <dgm:spPr/>
    </dgm:pt>
    <dgm:pt modelId="{3A0662EC-F1BC-054F-8A9D-3857D7308646}" type="pres">
      <dgm:prSet presAssocID="{EAD35E63-84F3-6F48-B2DA-41B54F39E335}" presName="compNode" presStyleCnt="0"/>
      <dgm:spPr/>
    </dgm:pt>
    <dgm:pt modelId="{7AA7DF44-DB26-1E4F-B2DB-BB726D553748}" type="pres">
      <dgm:prSet presAssocID="{EAD35E63-84F3-6F48-B2DA-41B54F39E335}" presName="pictRect" presStyleLbl="node1" presStyleIdx="2" presStyleCnt="6"/>
      <dgm:spPr>
        <a:blipFill rotWithShape="1">
          <a:blip xmlns:r="http://schemas.openxmlformats.org/officeDocument/2006/relationships" r:embed="rId3"/>
          <a:stretch>
            <a:fillRect/>
          </a:stretch>
        </a:blipFill>
      </dgm:spPr>
    </dgm:pt>
    <dgm:pt modelId="{C97751D1-BDC6-1D4B-B717-E7887A7314F1}" type="pres">
      <dgm:prSet presAssocID="{EAD35E63-84F3-6F48-B2DA-41B54F39E335}" presName="textRect" presStyleLbl="revTx" presStyleIdx="2" presStyleCnt="6">
        <dgm:presLayoutVars>
          <dgm:bulletEnabled val="1"/>
        </dgm:presLayoutVars>
      </dgm:prSet>
      <dgm:spPr/>
    </dgm:pt>
    <dgm:pt modelId="{73752837-1F85-CB45-B786-E7E292D06E40}" type="pres">
      <dgm:prSet presAssocID="{7CDD625B-7BD2-E342-81F1-DDCF81FC85B8}" presName="sibTrans" presStyleLbl="sibTrans2D1" presStyleIdx="0" presStyleCnt="0"/>
      <dgm:spPr/>
    </dgm:pt>
    <dgm:pt modelId="{19587D87-C6F5-1F41-BB45-70A4E8299B47}" type="pres">
      <dgm:prSet presAssocID="{C8E387C0-9B3B-964F-98C2-CAD0B02DF64E}" presName="compNode" presStyleCnt="0"/>
      <dgm:spPr/>
    </dgm:pt>
    <dgm:pt modelId="{4EC006EA-3B3C-AC4F-882B-3C8D8E5EB13E}" type="pres">
      <dgm:prSet presAssocID="{C8E387C0-9B3B-964F-98C2-CAD0B02DF64E}" presName="pictRect" presStyleLbl="node1" presStyleIdx="3" presStyleCnt="6"/>
      <dgm:spPr>
        <a:blipFill rotWithShape="1">
          <a:blip xmlns:r="http://schemas.openxmlformats.org/officeDocument/2006/relationships" r:embed="rId4"/>
          <a:stretch>
            <a:fillRect/>
          </a:stretch>
        </a:blipFill>
      </dgm:spPr>
    </dgm:pt>
    <dgm:pt modelId="{520D3B7B-B9D0-264A-BB5F-8801AA2AA4B1}" type="pres">
      <dgm:prSet presAssocID="{C8E387C0-9B3B-964F-98C2-CAD0B02DF64E}" presName="textRect" presStyleLbl="revTx" presStyleIdx="3" presStyleCnt="6">
        <dgm:presLayoutVars>
          <dgm:bulletEnabled val="1"/>
        </dgm:presLayoutVars>
      </dgm:prSet>
      <dgm:spPr/>
    </dgm:pt>
    <dgm:pt modelId="{CCE25E79-60EF-F443-8263-54F116F077EC}" type="pres">
      <dgm:prSet presAssocID="{8C9A5BD7-72D6-4A4A-BB6E-2D2B8CC4F4E0}" presName="sibTrans" presStyleLbl="sibTrans2D1" presStyleIdx="0" presStyleCnt="0"/>
      <dgm:spPr/>
    </dgm:pt>
    <dgm:pt modelId="{83DAABC9-3A01-0249-A422-138D5BD2A5E8}" type="pres">
      <dgm:prSet presAssocID="{874A5F4F-755D-D34E-AC6E-A8996FE59AF6}" presName="compNode" presStyleCnt="0"/>
      <dgm:spPr/>
    </dgm:pt>
    <dgm:pt modelId="{9AD28E2B-75C0-824C-88A8-0F78C05F4202}" type="pres">
      <dgm:prSet presAssocID="{874A5F4F-755D-D34E-AC6E-A8996FE59AF6}" presName="pictRect" presStyleLbl="node1" presStyleIdx="4" presStyleCnt="6"/>
      <dgm:spPr>
        <a:blipFill rotWithShape="1">
          <a:blip xmlns:r="http://schemas.openxmlformats.org/officeDocument/2006/relationships" r:embed="rId5"/>
          <a:stretch>
            <a:fillRect/>
          </a:stretch>
        </a:blipFill>
      </dgm:spPr>
    </dgm:pt>
    <dgm:pt modelId="{7C03D607-E0EA-BC43-BFF4-0D18FA7097D4}" type="pres">
      <dgm:prSet presAssocID="{874A5F4F-755D-D34E-AC6E-A8996FE59AF6}" presName="textRect" presStyleLbl="revTx" presStyleIdx="4" presStyleCnt="6">
        <dgm:presLayoutVars>
          <dgm:bulletEnabled val="1"/>
        </dgm:presLayoutVars>
      </dgm:prSet>
      <dgm:spPr/>
    </dgm:pt>
    <dgm:pt modelId="{586E5DFD-7066-6847-9A6E-D65B973D3C18}" type="pres">
      <dgm:prSet presAssocID="{D3823E3D-1242-8A4B-801A-C4625531971F}" presName="sibTrans" presStyleLbl="sibTrans2D1" presStyleIdx="0" presStyleCnt="0"/>
      <dgm:spPr/>
    </dgm:pt>
    <dgm:pt modelId="{D71B97B3-57B3-D24F-9B76-F054908745D0}" type="pres">
      <dgm:prSet presAssocID="{288D8208-266F-644A-B6D3-F002C582D068}" presName="compNode" presStyleCnt="0"/>
      <dgm:spPr/>
    </dgm:pt>
    <dgm:pt modelId="{601501E6-CCE2-7847-AD02-9CE1FACAAABB}" type="pres">
      <dgm:prSet presAssocID="{288D8208-266F-644A-B6D3-F002C582D068}" presName="pictRect" presStyleLbl="node1" presStyleIdx="5" presStyleCnt="6"/>
      <dgm:spPr>
        <a:blipFill rotWithShape="1">
          <a:blip xmlns:r="http://schemas.openxmlformats.org/officeDocument/2006/relationships" r:embed="rId6"/>
          <a:stretch>
            <a:fillRect/>
          </a:stretch>
        </a:blipFill>
      </dgm:spPr>
    </dgm:pt>
    <dgm:pt modelId="{3FB32BDD-FC67-1F4D-87DF-531039C4F9B3}" type="pres">
      <dgm:prSet presAssocID="{288D8208-266F-644A-B6D3-F002C582D068}" presName="textRect" presStyleLbl="revTx" presStyleIdx="5" presStyleCnt="6">
        <dgm:presLayoutVars>
          <dgm:bulletEnabled val="1"/>
        </dgm:presLayoutVars>
      </dgm:prSet>
      <dgm:spPr/>
    </dgm:pt>
  </dgm:ptLst>
  <dgm:cxnLst>
    <dgm:cxn modelId="{F331770B-0B24-0146-B996-4A68C11539BA}" type="presOf" srcId="{D3823E3D-1242-8A4B-801A-C4625531971F}" destId="{586E5DFD-7066-6847-9A6E-D65B973D3C18}" srcOrd="0" destOrd="0" presId="urn:microsoft.com/office/officeart/2005/8/layout/pList1"/>
    <dgm:cxn modelId="{F7B02426-86EF-F144-A68E-D05BCBAC0A04}" type="presOf" srcId="{EAD35E63-84F3-6F48-B2DA-41B54F39E335}" destId="{C97751D1-BDC6-1D4B-B717-E7887A7314F1}" srcOrd="0" destOrd="0" presId="urn:microsoft.com/office/officeart/2005/8/layout/pList1"/>
    <dgm:cxn modelId="{7709DE3D-093B-854A-B764-9E5C222BB921}" type="presOf" srcId="{2458648C-AD92-BD49-8F54-323C6AFEBCA0}" destId="{0FB64BBB-CFFC-6B43-9A14-86DAB981D02A}" srcOrd="0" destOrd="0" presId="urn:microsoft.com/office/officeart/2005/8/layout/pList1"/>
    <dgm:cxn modelId="{3705845C-68AF-7E4D-BEE2-108CFFE13DD4}" type="presOf" srcId="{288D8208-266F-644A-B6D3-F002C582D068}" destId="{3FB32BDD-FC67-1F4D-87DF-531039C4F9B3}" srcOrd="0" destOrd="0" presId="urn:microsoft.com/office/officeart/2005/8/layout/pList1"/>
    <dgm:cxn modelId="{A37C275F-BF1C-6543-AAB2-C4D373EE83F5}" srcId="{6385605E-588D-DD4D-83C0-4E1AD71F92CD}" destId="{EAD35E63-84F3-6F48-B2DA-41B54F39E335}" srcOrd="2" destOrd="0" parTransId="{890E4556-3EDD-B244-9FEE-E7F6A93D81D9}" sibTransId="{7CDD625B-7BD2-E342-81F1-DDCF81FC85B8}"/>
    <dgm:cxn modelId="{099EEF61-8E03-D945-B813-E5B741CF30D4}" type="presOf" srcId="{E12DFF24-1C41-0240-B4F2-697ED4AE6DBE}" destId="{EE03A2AD-A0D7-9A40-A373-CDC6F06E9489}" srcOrd="0" destOrd="0" presId="urn:microsoft.com/office/officeart/2005/8/layout/pList1"/>
    <dgm:cxn modelId="{1C392F65-C6E6-AF43-BBFF-FD2664F74D7B}" srcId="{6385605E-588D-DD4D-83C0-4E1AD71F92CD}" destId="{288D8208-266F-644A-B6D3-F002C582D068}" srcOrd="5" destOrd="0" parTransId="{88CCE4C7-F0F6-A746-879F-68D7DE7F664E}" sibTransId="{C62D1006-1287-3D41-BB9A-B6F35179DAE9}"/>
    <dgm:cxn modelId="{8967D365-667C-C140-A098-57709667DBD2}" srcId="{6385605E-588D-DD4D-83C0-4E1AD71F92CD}" destId="{2E705F95-F84C-7242-914D-5DD1D0010829}" srcOrd="0" destOrd="0" parTransId="{E03AFF1D-ED71-EB46-A7F4-8FF7178B4D8B}" sibTransId="{E12DFF24-1C41-0240-B4F2-697ED4AE6DBE}"/>
    <dgm:cxn modelId="{E9283E6A-2AB7-4B44-9E86-E3F76411251E}" type="presOf" srcId="{8C9A5BD7-72D6-4A4A-BB6E-2D2B8CC4F4E0}" destId="{CCE25E79-60EF-F443-8263-54F116F077EC}" srcOrd="0" destOrd="0" presId="urn:microsoft.com/office/officeart/2005/8/layout/pList1"/>
    <dgm:cxn modelId="{198A9476-46EC-8245-BC6A-D6AA76A5E2E2}" type="presOf" srcId="{B4E8515E-4A5D-FC4B-BC05-87F6365ED9C8}" destId="{7CAAC757-2649-7F46-977F-0CDD882497ED}" srcOrd="0" destOrd="0" presId="urn:microsoft.com/office/officeart/2005/8/layout/pList1"/>
    <dgm:cxn modelId="{2F97847C-6B27-1343-A516-E9276BBFE869}" srcId="{6385605E-588D-DD4D-83C0-4E1AD71F92CD}" destId="{874A5F4F-755D-D34E-AC6E-A8996FE59AF6}" srcOrd="4" destOrd="0" parTransId="{7E7E2EB9-FDBB-114B-9000-49D16EB5DA85}" sibTransId="{D3823E3D-1242-8A4B-801A-C4625531971F}"/>
    <dgm:cxn modelId="{2C96A690-DEBC-0B46-B637-EC7BB3D0C275}" srcId="{6385605E-588D-DD4D-83C0-4E1AD71F92CD}" destId="{C8E387C0-9B3B-964F-98C2-CAD0B02DF64E}" srcOrd="3" destOrd="0" parTransId="{0A269CA2-E1C2-E544-9578-E99831EFB104}" sibTransId="{8C9A5BD7-72D6-4A4A-BB6E-2D2B8CC4F4E0}"/>
    <dgm:cxn modelId="{3C06539E-75AF-DE43-922A-AD21B26F1B3B}" type="presOf" srcId="{7CDD625B-7BD2-E342-81F1-DDCF81FC85B8}" destId="{73752837-1F85-CB45-B786-E7E292D06E40}" srcOrd="0" destOrd="0" presId="urn:microsoft.com/office/officeart/2005/8/layout/pList1"/>
    <dgm:cxn modelId="{8EBDCDA0-9F52-C045-96C2-787207FBFD4E}" type="presOf" srcId="{C8E387C0-9B3B-964F-98C2-CAD0B02DF64E}" destId="{520D3B7B-B9D0-264A-BB5F-8801AA2AA4B1}" srcOrd="0" destOrd="0" presId="urn:microsoft.com/office/officeart/2005/8/layout/pList1"/>
    <dgm:cxn modelId="{FB827ABF-4A28-5146-9870-B7CA056C137A}" type="presOf" srcId="{2E705F95-F84C-7242-914D-5DD1D0010829}" destId="{F6B30061-C79D-A84A-9461-6135F2759BAC}" srcOrd="0" destOrd="0" presId="urn:microsoft.com/office/officeart/2005/8/layout/pList1"/>
    <dgm:cxn modelId="{5A9A95C6-DEB0-5145-918C-0B4B91523A85}" srcId="{6385605E-588D-DD4D-83C0-4E1AD71F92CD}" destId="{B4E8515E-4A5D-FC4B-BC05-87F6365ED9C8}" srcOrd="1" destOrd="0" parTransId="{142880BF-90DC-B34B-B940-AC643928885F}" sibTransId="{2458648C-AD92-BD49-8F54-323C6AFEBCA0}"/>
    <dgm:cxn modelId="{FA9046CA-A20B-0044-8E42-F4602BFD1512}" type="presOf" srcId="{874A5F4F-755D-D34E-AC6E-A8996FE59AF6}" destId="{7C03D607-E0EA-BC43-BFF4-0D18FA7097D4}" srcOrd="0" destOrd="0" presId="urn:microsoft.com/office/officeart/2005/8/layout/pList1"/>
    <dgm:cxn modelId="{D803BBED-A5FA-4F49-8547-BCF0B0D7077F}" type="presOf" srcId="{6385605E-588D-DD4D-83C0-4E1AD71F92CD}" destId="{52E30E00-AB00-7B48-9A3F-EC5E022F9C1C}" srcOrd="0" destOrd="0" presId="urn:microsoft.com/office/officeart/2005/8/layout/pList1"/>
    <dgm:cxn modelId="{5D05FEFD-CB6E-4645-9AE5-49F7AAE17B8C}" type="presParOf" srcId="{52E30E00-AB00-7B48-9A3F-EC5E022F9C1C}" destId="{13558A07-9DAB-EA43-AD57-60F6B318E166}" srcOrd="0" destOrd="0" presId="urn:microsoft.com/office/officeart/2005/8/layout/pList1"/>
    <dgm:cxn modelId="{1F184D5C-A88C-8341-BF6C-F6EEFBC4D3A1}" type="presParOf" srcId="{13558A07-9DAB-EA43-AD57-60F6B318E166}" destId="{26D06934-1399-D948-84BC-BD751EB08114}" srcOrd="0" destOrd="0" presId="urn:microsoft.com/office/officeart/2005/8/layout/pList1"/>
    <dgm:cxn modelId="{43803C30-21D9-7342-9B74-EB98CCA438D3}" type="presParOf" srcId="{13558A07-9DAB-EA43-AD57-60F6B318E166}" destId="{F6B30061-C79D-A84A-9461-6135F2759BAC}" srcOrd="1" destOrd="0" presId="urn:microsoft.com/office/officeart/2005/8/layout/pList1"/>
    <dgm:cxn modelId="{7F41E383-B780-314F-9D22-7DDBEDE5C5D7}" type="presParOf" srcId="{52E30E00-AB00-7B48-9A3F-EC5E022F9C1C}" destId="{EE03A2AD-A0D7-9A40-A373-CDC6F06E9489}" srcOrd="1" destOrd="0" presId="urn:microsoft.com/office/officeart/2005/8/layout/pList1"/>
    <dgm:cxn modelId="{14C0440B-390F-B444-9A4D-EF2187292420}" type="presParOf" srcId="{52E30E00-AB00-7B48-9A3F-EC5E022F9C1C}" destId="{728EB940-522B-7A4F-B316-4D9B2D121BB7}" srcOrd="2" destOrd="0" presId="urn:microsoft.com/office/officeart/2005/8/layout/pList1"/>
    <dgm:cxn modelId="{A470B302-B97A-1941-AE1D-599F757B8132}" type="presParOf" srcId="{728EB940-522B-7A4F-B316-4D9B2D121BB7}" destId="{A199AC8A-AD00-F147-997F-49800AD9AB42}" srcOrd="0" destOrd="0" presId="urn:microsoft.com/office/officeart/2005/8/layout/pList1"/>
    <dgm:cxn modelId="{26ACED83-FEC0-3649-956D-066D35DDD729}" type="presParOf" srcId="{728EB940-522B-7A4F-B316-4D9B2D121BB7}" destId="{7CAAC757-2649-7F46-977F-0CDD882497ED}" srcOrd="1" destOrd="0" presId="urn:microsoft.com/office/officeart/2005/8/layout/pList1"/>
    <dgm:cxn modelId="{D9DF475C-C3DC-7849-9920-E1D9BBE1FDF6}" type="presParOf" srcId="{52E30E00-AB00-7B48-9A3F-EC5E022F9C1C}" destId="{0FB64BBB-CFFC-6B43-9A14-86DAB981D02A}" srcOrd="3" destOrd="0" presId="urn:microsoft.com/office/officeart/2005/8/layout/pList1"/>
    <dgm:cxn modelId="{DD0447FF-4E60-7843-A139-CF642BD2DDE6}" type="presParOf" srcId="{52E30E00-AB00-7B48-9A3F-EC5E022F9C1C}" destId="{3A0662EC-F1BC-054F-8A9D-3857D7308646}" srcOrd="4" destOrd="0" presId="urn:microsoft.com/office/officeart/2005/8/layout/pList1"/>
    <dgm:cxn modelId="{0E2E2E9E-1503-484C-B81F-60C6791F82FC}" type="presParOf" srcId="{3A0662EC-F1BC-054F-8A9D-3857D7308646}" destId="{7AA7DF44-DB26-1E4F-B2DB-BB726D553748}" srcOrd="0" destOrd="0" presId="urn:microsoft.com/office/officeart/2005/8/layout/pList1"/>
    <dgm:cxn modelId="{12586E6C-FFE1-394A-89AD-4E8E55040D4E}" type="presParOf" srcId="{3A0662EC-F1BC-054F-8A9D-3857D7308646}" destId="{C97751D1-BDC6-1D4B-B717-E7887A7314F1}" srcOrd="1" destOrd="0" presId="urn:microsoft.com/office/officeart/2005/8/layout/pList1"/>
    <dgm:cxn modelId="{00CA6D33-0D0C-0D45-A14C-B15CA0F58F48}" type="presParOf" srcId="{52E30E00-AB00-7B48-9A3F-EC5E022F9C1C}" destId="{73752837-1F85-CB45-B786-E7E292D06E40}" srcOrd="5" destOrd="0" presId="urn:microsoft.com/office/officeart/2005/8/layout/pList1"/>
    <dgm:cxn modelId="{27F1D82E-1541-BF4F-9134-D56C17A9524C}" type="presParOf" srcId="{52E30E00-AB00-7B48-9A3F-EC5E022F9C1C}" destId="{19587D87-C6F5-1F41-BB45-70A4E8299B47}" srcOrd="6" destOrd="0" presId="urn:microsoft.com/office/officeart/2005/8/layout/pList1"/>
    <dgm:cxn modelId="{9210C37E-B82E-2F4C-9F11-19A4ED7820C8}" type="presParOf" srcId="{19587D87-C6F5-1F41-BB45-70A4E8299B47}" destId="{4EC006EA-3B3C-AC4F-882B-3C8D8E5EB13E}" srcOrd="0" destOrd="0" presId="urn:microsoft.com/office/officeart/2005/8/layout/pList1"/>
    <dgm:cxn modelId="{3E234155-2F06-2040-A360-AF482A11459B}" type="presParOf" srcId="{19587D87-C6F5-1F41-BB45-70A4E8299B47}" destId="{520D3B7B-B9D0-264A-BB5F-8801AA2AA4B1}" srcOrd="1" destOrd="0" presId="urn:microsoft.com/office/officeart/2005/8/layout/pList1"/>
    <dgm:cxn modelId="{B33A5BFC-670F-5849-B377-E3FADD443DF1}" type="presParOf" srcId="{52E30E00-AB00-7B48-9A3F-EC5E022F9C1C}" destId="{CCE25E79-60EF-F443-8263-54F116F077EC}" srcOrd="7" destOrd="0" presId="urn:microsoft.com/office/officeart/2005/8/layout/pList1"/>
    <dgm:cxn modelId="{DAE3342F-BDF3-A341-A67D-1C2436DCF6F5}" type="presParOf" srcId="{52E30E00-AB00-7B48-9A3F-EC5E022F9C1C}" destId="{83DAABC9-3A01-0249-A422-138D5BD2A5E8}" srcOrd="8" destOrd="0" presId="urn:microsoft.com/office/officeart/2005/8/layout/pList1"/>
    <dgm:cxn modelId="{65E73C57-4BAD-6841-80D2-4E3A666AAEF8}" type="presParOf" srcId="{83DAABC9-3A01-0249-A422-138D5BD2A5E8}" destId="{9AD28E2B-75C0-824C-88A8-0F78C05F4202}" srcOrd="0" destOrd="0" presId="urn:microsoft.com/office/officeart/2005/8/layout/pList1"/>
    <dgm:cxn modelId="{D2207AA0-2EF7-AD45-A42E-05055BE76267}" type="presParOf" srcId="{83DAABC9-3A01-0249-A422-138D5BD2A5E8}" destId="{7C03D607-E0EA-BC43-BFF4-0D18FA7097D4}" srcOrd="1" destOrd="0" presId="urn:microsoft.com/office/officeart/2005/8/layout/pList1"/>
    <dgm:cxn modelId="{2467B715-60DE-AF47-AF7B-83CB69A4090A}" type="presParOf" srcId="{52E30E00-AB00-7B48-9A3F-EC5E022F9C1C}" destId="{586E5DFD-7066-6847-9A6E-D65B973D3C18}" srcOrd="9" destOrd="0" presId="urn:microsoft.com/office/officeart/2005/8/layout/pList1"/>
    <dgm:cxn modelId="{FBBA44EC-A9CD-AE45-85FF-4BEF8DDCBD3E}" type="presParOf" srcId="{52E30E00-AB00-7B48-9A3F-EC5E022F9C1C}" destId="{D71B97B3-57B3-D24F-9B76-F054908745D0}" srcOrd="10" destOrd="0" presId="urn:microsoft.com/office/officeart/2005/8/layout/pList1"/>
    <dgm:cxn modelId="{E0250AD5-C1DC-6E47-B4D1-6FAFA6242FE9}" type="presParOf" srcId="{D71B97B3-57B3-D24F-9B76-F054908745D0}" destId="{601501E6-CCE2-7847-AD02-9CE1FACAAABB}" srcOrd="0" destOrd="0" presId="urn:microsoft.com/office/officeart/2005/8/layout/pList1"/>
    <dgm:cxn modelId="{87863971-98D4-EC4C-B88E-F30715CADAA1}" type="presParOf" srcId="{D71B97B3-57B3-D24F-9B76-F054908745D0}" destId="{3FB32BDD-FC67-1F4D-87DF-531039C4F9B3}"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06934-1399-D948-84BC-BD751EB08114}">
      <dsp:nvSpPr>
        <dsp:cNvPr id="0" name=""/>
        <dsp:cNvSpPr/>
      </dsp:nvSpPr>
      <dsp:spPr>
        <a:xfrm>
          <a:off x="696278" y="1356"/>
          <a:ext cx="2015253" cy="1388509"/>
        </a:xfrm>
        <a:prstGeom prst="roundRect">
          <a:avLst/>
        </a:prstGeom>
        <a:blipFill dpi="0" rotWithShape="1">
          <a:blip xmlns:r="http://schemas.openxmlformats.org/officeDocument/2006/relationships" r:embed="rId1"/>
          <a:srcRect/>
          <a:stretch>
            <a:fillRect l="-11705" t="-27096" r="-6817" b="-17714"/>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6B30061-C79D-A84A-9461-6135F2759BAC}">
      <dsp:nvSpPr>
        <dsp:cNvPr id="0" name=""/>
        <dsp:cNvSpPr/>
      </dsp:nvSpPr>
      <dsp:spPr>
        <a:xfrm>
          <a:off x="696278" y="1389866"/>
          <a:ext cx="2015253" cy="747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marL="0" lvl="0" indent="0" algn="ctr" defTabSz="977900">
            <a:lnSpc>
              <a:spcPct val="90000"/>
            </a:lnSpc>
            <a:spcBef>
              <a:spcPct val="0"/>
            </a:spcBef>
            <a:spcAft>
              <a:spcPct val="35000"/>
            </a:spcAft>
            <a:buNone/>
          </a:pPr>
          <a:r>
            <a:rPr lang="en-US" sz="2200" kern="1200"/>
            <a:t>Peanuts</a:t>
          </a:r>
        </a:p>
      </dsp:txBody>
      <dsp:txXfrm>
        <a:off x="696278" y="1389866"/>
        <a:ext cx="2015253" cy="747659"/>
      </dsp:txXfrm>
    </dsp:sp>
    <dsp:sp modelId="{A199AC8A-AD00-F147-997F-49800AD9AB42}">
      <dsp:nvSpPr>
        <dsp:cNvPr id="0" name=""/>
        <dsp:cNvSpPr/>
      </dsp:nvSpPr>
      <dsp:spPr>
        <a:xfrm>
          <a:off x="2913141" y="1356"/>
          <a:ext cx="2015253" cy="1388509"/>
        </a:xfrm>
        <a:prstGeom prst="roundRect">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CAAC757-2649-7F46-977F-0CDD882497ED}">
      <dsp:nvSpPr>
        <dsp:cNvPr id="0" name=""/>
        <dsp:cNvSpPr/>
      </dsp:nvSpPr>
      <dsp:spPr>
        <a:xfrm>
          <a:off x="2913141" y="1389866"/>
          <a:ext cx="2015253" cy="747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marL="0" lvl="0" indent="0" algn="ctr" defTabSz="977900">
            <a:lnSpc>
              <a:spcPct val="90000"/>
            </a:lnSpc>
            <a:spcBef>
              <a:spcPct val="0"/>
            </a:spcBef>
            <a:spcAft>
              <a:spcPct val="35000"/>
            </a:spcAft>
            <a:buNone/>
          </a:pPr>
          <a:r>
            <a:rPr lang="en-US" sz="2200" kern="1200"/>
            <a:t>Soybeans</a:t>
          </a:r>
        </a:p>
      </dsp:txBody>
      <dsp:txXfrm>
        <a:off x="2913141" y="1389866"/>
        <a:ext cx="2015253" cy="747659"/>
      </dsp:txXfrm>
    </dsp:sp>
    <dsp:sp modelId="{7AA7DF44-DB26-1E4F-B2DB-BB726D553748}">
      <dsp:nvSpPr>
        <dsp:cNvPr id="0" name=""/>
        <dsp:cNvSpPr/>
      </dsp:nvSpPr>
      <dsp:spPr>
        <a:xfrm>
          <a:off x="5130005" y="1356"/>
          <a:ext cx="2015253" cy="1388509"/>
        </a:xfrm>
        <a:prstGeom prst="roundRect">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97751D1-BDC6-1D4B-B717-E7887A7314F1}">
      <dsp:nvSpPr>
        <dsp:cNvPr id="0" name=""/>
        <dsp:cNvSpPr/>
      </dsp:nvSpPr>
      <dsp:spPr>
        <a:xfrm>
          <a:off x="5130005" y="1389866"/>
          <a:ext cx="2015253" cy="747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marL="0" lvl="0" indent="0" algn="ctr" defTabSz="977900">
            <a:lnSpc>
              <a:spcPct val="90000"/>
            </a:lnSpc>
            <a:spcBef>
              <a:spcPct val="0"/>
            </a:spcBef>
            <a:spcAft>
              <a:spcPct val="35000"/>
            </a:spcAft>
            <a:buNone/>
          </a:pPr>
          <a:r>
            <a:rPr lang="en-US" sz="2200" kern="1200"/>
            <a:t>Cashews</a:t>
          </a:r>
        </a:p>
      </dsp:txBody>
      <dsp:txXfrm>
        <a:off x="5130005" y="1389866"/>
        <a:ext cx="2015253" cy="747659"/>
      </dsp:txXfrm>
    </dsp:sp>
    <dsp:sp modelId="{4EC006EA-3B3C-AC4F-882B-3C8D8E5EB13E}">
      <dsp:nvSpPr>
        <dsp:cNvPr id="0" name=""/>
        <dsp:cNvSpPr/>
      </dsp:nvSpPr>
      <dsp:spPr>
        <a:xfrm>
          <a:off x="7346868" y="1356"/>
          <a:ext cx="2015253" cy="1388509"/>
        </a:xfrm>
        <a:prstGeom prst="roundRect">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0D3B7B-B9D0-264A-BB5F-8801AA2AA4B1}">
      <dsp:nvSpPr>
        <dsp:cNvPr id="0" name=""/>
        <dsp:cNvSpPr/>
      </dsp:nvSpPr>
      <dsp:spPr>
        <a:xfrm>
          <a:off x="7346868" y="1389866"/>
          <a:ext cx="2015253" cy="747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marL="0" lvl="0" indent="0" algn="ctr" defTabSz="977900">
            <a:lnSpc>
              <a:spcPct val="90000"/>
            </a:lnSpc>
            <a:spcBef>
              <a:spcPct val="0"/>
            </a:spcBef>
            <a:spcAft>
              <a:spcPct val="35000"/>
            </a:spcAft>
            <a:buNone/>
          </a:pPr>
          <a:r>
            <a:rPr lang="en-US" sz="2200" kern="1200"/>
            <a:t>Corn Kernels</a:t>
          </a:r>
        </a:p>
      </dsp:txBody>
      <dsp:txXfrm>
        <a:off x="7346868" y="1389866"/>
        <a:ext cx="2015253" cy="747659"/>
      </dsp:txXfrm>
    </dsp:sp>
    <dsp:sp modelId="{9AD28E2B-75C0-824C-88A8-0F78C05F4202}">
      <dsp:nvSpPr>
        <dsp:cNvPr id="0" name=""/>
        <dsp:cNvSpPr/>
      </dsp:nvSpPr>
      <dsp:spPr>
        <a:xfrm>
          <a:off x="2913141" y="2339050"/>
          <a:ext cx="2015253" cy="1388509"/>
        </a:xfrm>
        <a:prstGeom prst="roundRect">
          <a:avLst/>
        </a:prstGeom>
        <a:blipFill rotWithShape="1">
          <a:blip xmlns:r="http://schemas.openxmlformats.org/officeDocument/2006/relationships" r:embed="rId5"/>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C03D607-E0EA-BC43-BFF4-0D18FA7097D4}">
      <dsp:nvSpPr>
        <dsp:cNvPr id="0" name=""/>
        <dsp:cNvSpPr/>
      </dsp:nvSpPr>
      <dsp:spPr>
        <a:xfrm>
          <a:off x="2913141" y="3727560"/>
          <a:ext cx="2015253" cy="747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marL="0" lvl="0" indent="0" algn="ctr" defTabSz="977900">
            <a:lnSpc>
              <a:spcPct val="90000"/>
            </a:lnSpc>
            <a:spcBef>
              <a:spcPct val="0"/>
            </a:spcBef>
            <a:spcAft>
              <a:spcPct val="35000"/>
            </a:spcAft>
            <a:buNone/>
          </a:pPr>
          <a:r>
            <a:rPr lang="en-US" sz="2200" kern="1200"/>
            <a:t>Sunflower Seeds</a:t>
          </a:r>
        </a:p>
      </dsp:txBody>
      <dsp:txXfrm>
        <a:off x="2913141" y="3727560"/>
        <a:ext cx="2015253" cy="747659"/>
      </dsp:txXfrm>
    </dsp:sp>
    <dsp:sp modelId="{601501E6-CCE2-7847-AD02-9CE1FACAAABB}">
      <dsp:nvSpPr>
        <dsp:cNvPr id="0" name=""/>
        <dsp:cNvSpPr/>
      </dsp:nvSpPr>
      <dsp:spPr>
        <a:xfrm>
          <a:off x="5130005" y="2339050"/>
          <a:ext cx="2015253" cy="1388509"/>
        </a:xfrm>
        <a:prstGeom prst="roundRect">
          <a:avLst/>
        </a:prstGeom>
        <a:blipFill rotWithShape="1">
          <a:blip xmlns:r="http://schemas.openxmlformats.org/officeDocument/2006/relationships" r:embed="rId6"/>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FB32BDD-FC67-1F4D-87DF-531039C4F9B3}">
      <dsp:nvSpPr>
        <dsp:cNvPr id="0" name=""/>
        <dsp:cNvSpPr/>
      </dsp:nvSpPr>
      <dsp:spPr>
        <a:xfrm>
          <a:off x="5130005" y="3727560"/>
          <a:ext cx="2015253" cy="747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marL="0" lvl="0" indent="0" algn="ctr" defTabSz="977900">
            <a:lnSpc>
              <a:spcPct val="90000"/>
            </a:lnSpc>
            <a:spcBef>
              <a:spcPct val="0"/>
            </a:spcBef>
            <a:spcAft>
              <a:spcPct val="35000"/>
            </a:spcAft>
            <a:buNone/>
          </a:pPr>
          <a:r>
            <a:rPr lang="en-US" sz="2200" kern="1200"/>
            <a:t>Almonds</a:t>
          </a:r>
        </a:p>
      </dsp:txBody>
      <dsp:txXfrm>
        <a:off x="5130005" y="3727560"/>
        <a:ext cx="2015253" cy="747659"/>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 name="Google Shape;3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 name="Google Shape;3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a:t>
            </a:r>
            <a:r>
              <a:rPr lang="en-US" baseline="0"/>
              <a:t> is the difference between biodiesel and biofuel?</a:t>
            </a:r>
            <a:endParaRPr lang="en-US"/>
          </a:p>
        </p:txBody>
      </p:sp>
      <p:sp>
        <p:nvSpPr>
          <p:cNvPr id="4" name="Slide Number Placeholder 3"/>
          <p:cNvSpPr>
            <a:spLocks noGrp="1"/>
          </p:cNvSpPr>
          <p:nvPr>
            <p:ph type="sldNum" sz="quarter" idx="10"/>
          </p:nvPr>
        </p:nvSpPr>
        <p:spPr/>
        <p:txBody>
          <a:bodyPr/>
          <a:lstStyle/>
          <a:p>
            <a:fld id="{16564E67-7B4C-814F-AD4D-183D578A3851}" type="slidenum">
              <a:rPr lang="en-US" smtClean="0"/>
              <a:t>3</a:t>
            </a:fld>
            <a:endParaRPr lang="en-US"/>
          </a:p>
        </p:txBody>
      </p:sp>
    </p:spTree>
    <p:extLst>
      <p:ext uri="{BB962C8B-B14F-4D97-AF65-F5344CB8AC3E}">
        <p14:creationId xmlns:p14="http://schemas.microsoft.com/office/powerpoint/2010/main" val="9903701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8"/>
        <p:cNvGrpSpPr/>
        <p:nvPr/>
      </p:nvGrpSpPr>
      <p:grpSpPr>
        <a:xfrm>
          <a:off x="0" y="0"/>
          <a:ext cx="0" cy="0"/>
          <a:chOff x="0" y="0"/>
          <a:chExt cx="0" cy="0"/>
        </a:xfrm>
      </p:grpSpPr>
      <p:sp>
        <p:nvSpPr>
          <p:cNvPr id="19" name="Google Shape;19;p12"/>
          <p:cNvSpPr txBox="1">
            <a:spLocks noGrp="1"/>
          </p:cNvSpPr>
          <p:nvPr>
            <p:ph type="subTitle" idx="1"/>
          </p:nvPr>
        </p:nvSpPr>
        <p:spPr>
          <a:xfrm>
            <a:off x="2674244" y="4719802"/>
            <a:ext cx="6831673" cy="853226"/>
          </a:xfrm>
          <a:prstGeom prst="rect">
            <a:avLst/>
          </a:prstGeom>
          <a:noFill/>
          <a:ln>
            <a:noFill/>
          </a:ln>
        </p:spPr>
        <p:txBody>
          <a:bodyPr spcFirstLastPara="1" wrap="square" lIns="91425" tIns="45700" rIns="91425" bIns="45700" anchor="t" anchorCtr="0">
            <a:normAutofit/>
          </a:bodyPr>
          <a:lstStyle>
            <a:lvl1pPr lvl="0" algn="ctr">
              <a:lnSpc>
                <a:spcPct val="112000"/>
              </a:lnSpc>
              <a:spcBef>
                <a:spcPts val="0"/>
              </a:spcBef>
              <a:spcAft>
                <a:spcPts val="0"/>
              </a:spcAft>
              <a:buClr>
                <a:schemeClr val="dk2"/>
              </a:buClr>
              <a:buSzPts val="1800"/>
              <a:buNone/>
              <a:defRPr sz="1800"/>
            </a:lvl1pPr>
            <a:lvl2pPr lvl="1" algn="ctr">
              <a:lnSpc>
                <a:spcPct val="94000"/>
              </a:lnSpc>
              <a:spcBef>
                <a:spcPts val="500"/>
              </a:spcBef>
              <a:spcAft>
                <a:spcPts val="0"/>
              </a:spcAft>
              <a:buClr>
                <a:schemeClr val="dk2"/>
              </a:buClr>
              <a:buSzPts val="1500"/>
              <a:buNone/>
              <a:defRPr sz="1500"/>
            </a:lvl2pPr>
            <a:lvl3pPr lvl="2" algn="ctr">
              <a:lnSpc>
                <a:spcPct val="94000"/>
              </a:lnSpc>
              <a:spcBef>
                <a:spcPts val="500"/>
              </a:spcBef>
              <a:spcAft>
                <a:spcPts val="0"/>
              </a:spcAft>
              <a:buClr>
                <a:schemeClr val="dk2"/>
              </a:buClr>
              <a:buSzPts val="1350"/>
              <a:buNone/>
              <a:defRPr sz="1350"/>
            </a:lvl3pPr>
            <a:lvl4pPr lvl="3" algn="ctr">
              <a:lnSpc>
                <a:spcPct val="94000"/>
              </a:lnSpc>
              <a:spcBef>
                <a:spcPts val="500"/>
              </a:spcBef>
              <a:spcAft>
                <a:spcPts val="0"/>
              </a:spcAft>
              <a:buClr>
                <a:schemeClr val="dk2"/>
              </a:buClr>
              <a:buSzPts val="1200"/>
              <a:buNone/>
              <a:defRPr sz="1200"/>
            </a:lvl4pPr>
            <a:lvl5pPr lvl="4" algn="ctr">
              <a:lnSpc>
                <a:spcPct val="94000"/>
              </a:lnSpc>
              <a:spcBef>
                <a:spcPts val="500"/>
              </a:spcBef>
              <a:spcAft>
                <a:spcPts val="0"/>
              </a:spcAft>
              <a:buClr>
                <a:schemeClr val="dk2"/>
              </a:buClr>
              <a:buSzPts val="1200"/>
              <a:buNone/>
              <a:defRPr sz="1200"/>
            </a:lvl5pPr>
            <a:lvl6pPr lvl="5" algn="ctr">
              <a:lnSpc>
                <a:spcPct val="94000"/>
              </a:lnSpc>
              <a:spcBef>
                <a:spcPts val="500"/>
              </a:spcBef>
              <a:spcAft>
                <a:spcPts val="0"/>
              </a:spcAft>
              <a:buClr>
                <a:schemeClr val="dk2"/>
              </a:buClr>
              <a:buSzPts val="1200"/>
              <a:buNone/>
              <a:defRPr sz="1200"/>
            </a:lvl6pPr>
            <a:lvl7pPr lvl="6" algn="ctr">
              <a:lnSpc>
                <a:spcPct val="94000"/>
              </a:lnSpc>
              <a:spcBef>
                <a:spcPts val="500"/>
              </a:spcBef>
              <a:spcAft>
                <a:spcPts val="0"/>
              </a:spcAft>
              <a:buClr>
                <a:schemeClr val="dk2"/>
              </a:buClr>
              <a:buSzPts val="1200"/>
              <a:buNone/>
              <a:defRPr sz="1200"/>
            </a:lvl7pPr>
            <a:lvl8pPr lvl="7" algn="ctr">
              <a:lnSpc>
                <a:spcPct val="94000"/>
              </a:lnSpc>
              <a:spcBef>
                <a:spcPts val="500"/>
              </a:spcBef>
              <a:spcAft>
                <a:spcPts val="0"/>
              </a:spcAft>
              <a:buClr>
                <a:schemeClr val="dk2"/>
              </a:buClr>
              <a:buSzPts val="1200"/>
              <a:buNone/>
              <a:defRPr sz="1200"/>
            </a:lvl8pPr>
            <a:lvl9pPr lvl="8" algn="ctr">
              <a:lnSpc>
                <a:spcPct val="94000"/>
              </a:lnSpc>
              <a:spcBef>
                <a:spcPts val="500"/>
              </a:spcBef>
              <a:spcAft>
                <a:spcPts val="200"/>
              </a:spcAft>
              <a:buClr>
                <a:schemeClr val="dk2"/>
              </a:buClr>
              <a:buSzPts val="1200"/>
              <a:buNone/>
              <a:defRPr sz="1200"/>
            </a:lvl9pPr>
          </a:lstStyle>
          <a:p>
            <a:endParaRPr/>
          </a:p>
        </p:txBody>
      </p:sp>
      <p:grpSp>
        <p:nvGrpSpPr>
          <p:cNvPr id="20" name="Google Shape;20;p12"/>
          <p:cNvGrpSpPr/>
          <p:nvPr/>
        </p:nvGrpSpPr>
        <p:grpSpPr>
          <a:xfrm>
            <a:off x="752858" y="744470"/>
            <a:ext cx="10674119" cy="5349671"/>
            <a:chOff x="564643" y="744469"/>
            <a:chExt cx="8005589" cy="5349671"/>
          </a:xfrm>
        </p:grpSpPr>
        <p:sp>
          <p:nvSpPr>
            <p:cNvPr id="21" name="Google Shape;21;p12"/>
            <p:cNvSpPr/>
            <p:nvPr/>
          </p:nvSpPr>
          <p:spPr>
            <a:xfrm>
              <a:off x="6113972" y="1685652"/>
              <a:ext cx="2456260" cy="4408488"/>
            </a:xfrm>
            <a:custGeom>
              <a:avLst/>
              <a:gdLst/>
              <a:ahLst/>
              <a:cxnLst/>
              <a:rect l="l" t="t" r="r" b="b"/>
              <a:pathLst>
                <a:path w="10000" h="10000" extrusionOk="0">
                  <a:moveTo>
                    <a:pt x="8761" y="0"/>
                  </a:moveTo>
                  <a:lnTo>
                    <a:pt x="10000" y="0"/>
                  </a:lnTo>
                  <a:lnTo>
                    <a:pt x="10000" y="10000"/>
                  </a:lnTo>
                  <a:lnTo>
                    <a:pt x="0" y="10000"/>
                  </a:lnTo>
                  <a:lnTo>
                    <a:pt x="0" y="9357"/>
                  </a:lnTo>
                  <a:lnTo>
                    <a:pt x="8761" y="9357"/>
                  </a:lnTo>
                  <a:lnTo>
                    <a:pt x="8761" y="0"/>
                  </a:lnTo>
                  <a:close/>
                </a:path>
              </a:pathLst>
            </a:custGeom>
            <a:solidFill>
              <a:srgbClr val="7030A0"/>
            </a:solidFill>
            <a:ln>
              <a:noFill/>
            </a:ln>
          </p:spPr>
        </p:sp>
        <p:sp>
          <p:nvSpPr>
            <p:cNvPr id="22" name="Google Shape;22;p12"/>
            <p:cNvSpPr/>
            <p:nvPr/>
          </p:nvSpPr>
          <p:spPr>
            <a:xfrm rot="10800000">
              <a:off x="564643" y="744469"/>
              <a:ext cx="2456505" cy="4408488"/>
            </a:xfrm>
            <a:custGeom>
              <a:avLst/>
              <a:gdLst/>
              <a:ahLst/>
              <a:cxnLst/>
              <a:rect l="l" t="t" r="r" b="b"/>
              <a:pathLst>
                <a:path w="10001" h="10000" extrusionOk="0">
                  <a:moveTo>
                    <a:pt x="8762" y="0"/>
                  </a:moveTo>
                  <a:lnTo>
                    <a:pt x="10001" y="0"/>
                  </a:lnTo>
                  <a:lnTo>
                    <a:pt x="10001" y="10000"/>
                  </a:lnTo>
                  <a:lnTo>
                    <a:pt x="1" y="10000"/>
                  </a:lnTo>
                  <a:cubicBezTo>
                    <a:pt x="-2" y="9766"/>
                    <a:pt x="4" y="9586"/>
                    <a:pt x="1" y="9352"/>
                  </a:cubicBezTo>
                  <a:lnTo>
                    <a:pt x="8762" y="9346"/>
                  </a:lnTo>
                  <a:lnTo>
                    <a:pt x="8762" y="0"/>
                  </a:ln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24" name="Google Shape;24;p12"/>
          <p:cNvSpPr txBox="1">
            <a:spLocks noGrp="1"/>
          </p:cNvSpPr>
          <p:nvPr>
            <p:ph type="title"/>
          </p:nvPr>
        </p:nvSpPr>
        <p:spPr>
          <a:xfrm>
            <a:off x="1257703" y="3513221"/>
            <a:ext cx="9632976" cy="1058779"/>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 name="Picture 2">
            <a:extLst>
              <a:ext uri="{FF2B5EF4-FFF2-40B4-BE49-F238E27FC236}">
                <a16:creationId xmlns:a16="http://schemas.microsoft.com/office/drawing/2014/main" id="{4483B85C-BFF2-43EE-8642-C0C4B78B3F60}"/>
              </a:ext>
            </a:extLst>
          </p:cNvPr>
          <p:cNvPicPr>
            <a:picLocks noChangeAspect="1"/>
          </p:cNvPicPr>
          <p:nvPr userDrawn="1"/>
        </p:nvPicPr>
        <p:blipFill>
          <a:blip r:embed="rId2"/>
          <a:stretch>
            <a:fillRect/>
          </a:stretch>
        </p:blipFill>
        <p:spPr>
          <a:xfrm>
            <a:off x="7391272" y="688380"/>
            <a:ext cx="3499407" cy="228619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sp>
        <p:nvSpPr>
          <p:cNvPr id="26" name="Google Shape;26;p13"/>
          <p:cNvSpPr txBox="1">
            <a:spLocks noGrp="1"/>
          </p:cNvSpPr>
          <p:nvPr>
            <p:ph type="title"/>
          </p:nvPr>
        </p:nvSpPr>
        <p:spPr>
          <a:xfrm>
            <a:off x="1371600" y="1128865"/>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3"/>
          <p:cNvSpPr txBox="1">
            <a:spLocks noGrp="1"/>
          </p:cNvSpPr>
          <p:nvPr>
            <p:ph type="body" idx="1"/>
          </p:nvPr>
        </p:nvSpPr>
        <p:spPr>
          <a:xfrm>
            <a:off x="1371600" y="2729065"/>
            <a:ext cx="9601200" cy="3492626"/>
          </a:xfrm>
          <a:prstGeom prst="rect">
            <a:avLst/>
          </a:prstGeom>
          <a:noFill/>
          <a:ln>
            <a:noFill/>
          </a:ln>
        </p:spPr>
        <p:txBody>
          <a:bodyPr spcFirstLastPara="1" wrap="square" lIns="91425" tIns="45700" rIns="91425" bIns="45700" anchor="t" anchorCtr="0">
            <a:normAutofit/>
          </a:bodyPr>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14"/>
          <p:cNvSpPr txBox="1">
            <a:spLocks noGrp="1"/>
          </p:cNvSpPr>
          <p:nvPr>
            <p:ph type="title"/>
          </p:nvPr>
        </p:nvSpPr>
        <p:spPr>
          <a:xfrm>
            <a:off x="1371600" y="1128865"/>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4400"/>
              <a:buFont typeface="Candara"/>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4"/>
          <p:cNvSpPr txBox="1">
            <a:spLocks noGrp="1"/>
          </p:cNvSpPr>
          <p:nvPr>
            <p:ph type="body" idx="1"/>
          </p:nvPr>
        </p:nvSpPr>
        <p:spPr>
          <a:xfrm>
            <a:off x="1371600" y="2286001"/>
            <a:ext cx="4447787" cy="3581401"/>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31" name="Google Shape;31;p14"/>
          <p:cNvSpPr txBox="1">
            <a:spLocks noGrp="1"/>
          </p:cNvSpPr>
          <p:nvPr>
            <p:ph type="body" idx="2"/>
          </p:nvPr>
        </p:nvSpPr>
        <p:spPr>
          <a:xfrm>
            <a:off x="6525403" y="2286001"/>
            <a:ext cx="4447787" cy="3581401"/>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15"/>
          <p:cNvSpPr txBox="1">
            <a:spLocks noGrp="1"/>
          </p:cNvSpPr>
          <p:nvPr>
            <p:ph type="title"/>
          </p:nvPr>
        </p:nvSpPr>
        <p:spPr>
          <a:xfrm>
            <a:off x="1371600" y="1128865"/>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4D819-9F07-4261-B09B-9E467E5D9002}" type="datetimeFigureOut">
              <a:rPr lang="en-US" dirty="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a:p>
        </p:txBody>
      </p:sp>
    </p:spTree>
    <p:extLst>
      <p:ext uri="{BB962C8B-B14F-4D97-AF65-F5344CB8AC3E}">
        <p14:creationId xmlns:p14="http://schemas.microsoft.com/office/powerpoint/2010/main" val="1382664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8/15/2022</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817854411"/>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8/15/2022</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69099217"/>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0000">
              <a:srgbClr val="FAFAFA"/>
            </a:gs>
            <a:gs pos="100000">
              <a:srgbClr val="CECECE"/>
            </a:gs>
          </a:gsLst>
          <a:lin ang="5400000" scaled="0"/>
        </a:gra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1371600" y="1128865"/>
            <a:ext cx="9601200" cy="1485900"/>
          </a:xfrm>
          <a:prstGeom prst="rect">
            <a:avLst/>
          </a:prstGeom>
          <a:noFill/>
          <a:ln>
            <a:noFill/>
          </a:ln>
        </p:spPr>
        <p:txBody>
          <a:bodyPr spcFirstLastPara="1" wrap="square" lIns="91425" tIns="45700" rIns="91425" bIns="45700" anchor="t" anchorCtr="0">
            <a:normAutofit/>
          </a:bodyPr>
          <a:lstStyle>
            <a:lvl1pPr marR="0" lvl="0" algn="l" rtl="0">
              <a:lnSpc>
                <a:spcPct val="89000"/>
              </a:lnSpc>
              <a:spcBef>
                <a:spcPts val="0"/>
              </a:spcBef>
              <a:spcAft>
                <a:spcPts val="0"/>
              </a:spcAft>
              <a:buClr>
                <a:schemeClr val="dk2"/>
              </a:buClr>
              <a:buSzPts val="4400"/>
              <a:buFont typeface="Candara"/>
              <a:buNone/>
              <a:defRPr sz="4400" b="0" i="0" u="none" strike="noStrike" cap="none">
                <a:solidFill>
                  <a:schemeClr val="dk2"/>
                </a:solidFill>
                <a:latin typeface="Candara"/>
                <a:ea typeface="Candara"/>
                <a:cs typeface="Candara"/>
                <a:sym typeface="Candar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1371600" y="2729065"/>
            <a:ext cx="9601200" cy="3492626"/>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4000"/>
              </a:lnSpc>
              <a:spcBef>
                <a:spcPts val="1000"/>
              </a:spcBef>
              <a:spcAft>
                <a:spcPts val="0"/>
              </a:spcAft>
              <a:buClr>
                <a:schemeClr val="dk2"/>
              </a:buClr>
              <a:buSzPts val="2000"/>
              <a:buFont typeface="Libre Franklin"/>
              <a:buChar char="■"/>
              <a:defRPr sz="2000" b="0" i="0" u="none" strike="noStrike" cap="none">
                <a:solidFill>
                  <a:schemeClr val="dk2"/>
                </a:solidFill>
                <a:latin typeface="Candara"/>
                <a:ea typeface="Candara"/>
                <a:cs typeface="Candara"/>
                <a:sym typeface="Candara"/>
              </a:defRPr>
            </a:lvl1pPr>
            <a:lvl2pPr marL="914400" marR="0" lvl="1" indent="-355600" algn="l" rtl="0">
              <a:lnSpc>
                <a:spcPct val="94000"/>
              </a:lnSpc>
              <a:spcBef>
                <a:spcPts val="500"/>
              </a:spcBef>
              <a:spcAft>
                <a:spcPts val="0"/>
              </a:spcAft>
              <a:buClr>
                <a:schemeClr val="dk2"/>
              </a:buClr>
              <a:buSzPts val="2000"/>
              <a:buFont typeface="Libre Franklin"/>
              <a:buChar char="–"/>
              <a:defRPr sz="2000" b="0" i="1" u="none" strike="noStrike" cap="none">
                <a:solidFill>
                  <a:schemeClr val="dk2"/>
                </a:solidFill>
                <a:latin typeface="Candara"/>
                <a:ea typeface="Candara"/>
                <a:cs typeface="Candara"/>
                <a:sym typeface="Candara"/>
              </a:defRPr>
            </a:lvl2pPr>
            <a:lvl3pPr marL="1371600" marR="0" lvl="2" indent="-342900" algn="l" rtl="0">
              <a:lnSpc>
                <a:spcPct val="94000"/>
              </a:lnSpc>
              <a:spcBef>
                <a:spcPts val="500"/>
              </a:spcBef>
              <a:spcAft>
                <a:spcPts val="0"/>
              </a:spcAft>
              <a:buClr>
                <a:schemeClr val="dk2"/>
              </a:buClr>
              <a:buSzPts val="1800"/>
              <a:buFont typeface="Libre Franklin"/>
              <a:buChar char="■"/>
              <a:defRPr sz="1800" b="0" i="0" u="none" strike="noStrike" cap="none">
                <a:solidFill>
                  <a:schemeClr val="dk2"/>
                </a:solidFill>
                <a:latin typeface="Candara"/>
                <a:ea typeface="Candara"/>
                <a:cs typeface="Candara"/>
                <a:sym typeface="Candara"/>
              </a:defRPr>
            </a:lvl3pPr>
            <a:lvl4pPr marL="1828800" marR="0" lvl="3" indent="-342900" algn="l" rtl="0">
              <a:lnSpc>
                <a:spcPct val="94000"/>
              </a:lnSpc>
              <a:spcBef>
                <a:spcPts val="500"/>
              </a:spcBef>
              <a:spcAft>
                <a:spcPts val="0"/>
              </a:spcAft>
              <a:buClr>
                <a:schemeClr val="dk2"/>
              </a:buClr>
              <a:buSzPts val="1800"/>
              <a:buFont typeface="Libre Franklin"/>
              <a:buChar char="–"/>
              <a:defRPr sz="1800" b="0" i="1" u="none" strike="noStrike" cap="none">
                <a:solidFill>
                  <a:schemeClr val="dk2"/>
                </a:solidFill>
                <a:latin typeface="Candara"/>
                <a:ea typeface="Candara"/>
                <a:cs typeface="Candara"/>
                <a:sym typeface="Candara"/>
              </a:defRPr>
            </a:lvl4pPr>
            <a:lvl5pPr marL="2286000" marR="0" lvl="4" indent="-330200" algn="l" rtl="0">
              <a:lnSpc>
                <a:spcPct val="94000"/>
              </a:lnSpc>
              <a:spcBef>
                <a:spcPts val="500"/>
              </a:spcBef>
              <a:spcAft>
                <a:spcPts val="0"/>
              </a:spcAft>
              <a:buClr>
                <a:schemeClr val="dk2"/>
              </a:buClr>
              <a:buSzPts val="1600"/>
              <a:buFont typeface="Libre Franklin"/>
              <a:buChar char="■"/>
              <a:defRPr sz="1600" b="0" i="0" u="none" strike="noStrike" cap="none">
                <a:solidFill>
                  <a:schemeClr val="dk2"/>
                </a:solidFill>
                <a:latin typeface="Candara"/>
                <a:ea typeface="Candara"/>
                <a:cs typeface="Candara"/>
                <a:sym typeface="Candara"/>
              </a:defRPr>
            </a:lvl5pPr>
            <a:lvl6pPr marL="2743200" marR="0" lvl="5" indent="-330200" algn="l" rtl="0">
              <a:lnSpc>
                <a:spcPct val="94000"/>
              </a:lnSpc>
              <a:spcBef>
                <a:spcPts val="500"/>
              </a:spcBef>
              <a:spcAft>
                <a:spcPts val="0"/>
              </a:spcAft>
              <a:buClr>
                <a:schemeClr val="dk2"/>
              </a:buClr>
              <a:buSzPts val="1600"/>
              <a:buFont typeface="Libre Franklin"/>
              <a:buChar char="–"/>
              <a:defRPr sz="1600" b="0" i="1" u="none" strike="noStrike" cap="none">
                <a:solidFill>
                  <a:schemeClr val="dk2"/>
                </a:solidFill>
                <a:latin typeface="Candara"/>
                <a:ea typeface="Candara"/>
                <a:cs typeface="Candara"/>
                <a:sym typeface="Candara"/>
              </a:defRPr>
            </a:lvl6pPr>
            <a:lvl7pPr marL="3200400" marR="0" lvl="6" indent="-317500" algn="l" rtl="0">
              <a:lnSpc>
                <a:spcPct val="94000"/>
              </a:lnSpc>
              <a:spcBef>
                <a:spcPts val="500"/>
              </a:spcBef>
              <a:spcAft>
                <a:spcPts val="0"/>
              </a:spcAft>
              <a:buClr>
                <a:schemeClr val="dk2"/>
              </a:buClr>
              <a:buSzPts val="1400"/>
              <a:buFont typeface="Libre Franklin"/>
              <a:buChar char="■"/>
              <a:defRPr sz="1400" b="0" i="0" u="none" strike="noStrike" cap="none">
                <a:solidFill>
                  <a:schemeClr val="dk2"/>
                </a:solidFill>
                <a:latin typeface="Candara"/>
                <a:ea typeface="Candara"/>
                <a:cs typeface="Candara"/>
                <a:sym typeface="Candara"/>
              </a:defRPr>
            </a:lvl7pPr>
            <a:lvl8pPr marL="3657600" marR="0" lvl="7" indent="-317500" algn="l" rtl="0">
              <a:lnSpc>
                <a:spcPct val="94000"/>
              </a:lnSpc>
              <a:spcBef>
                <a:spcPts val="500"/>
              </a:spcBef>
              <a:spcAft>
                <a:spcPts val="0"/>
              </a:spcAft>
              <a:buClr>
                <a:schemeClr val="dk2"/>
              </a:buClr>
              <a:buSzPts val="1400"/>
              <a:buFont typeface="Libre Franklin"/>
              <a:buChar char="–"/>
              <a:defRPr sz="1400" b="0" i="1" u="none" strike="noStrike" cap="none">
                <a:solidFill>
                  <a:schemeClr val="dk2"/>
                </a:solidFill>
                <a:latin typeface="Candara"/>
                <a:ea typeface="Candara"/>
                <a:cs typeface="Candara"/>
                <a:sym typeface="Candara"/>
              </a:defRPr>
            </a:lvl8pPr>
            <a:lvl9pPr marL="4114800" marR="0" lvl="8" indent="-317500" algn="l" rtl="0">
              <a:lnSpc>
                <a:spcPct val="94000"/>
              </a:lnSpc>
              <a:spcBef>
                <a:spcPts val="500"/>
              </a:spcBef>
              <a:spcAft>
                <a:spcPts val="200"/>
              </a:spcAft>
              <a:buClr>
                <a:schemeClr val="dk2"/>
              </a:buClr>
              <a:buSzPts val="1400"/>
              <a:buFont typeface="Libre Franklin"/>
              <a:buChar char="■"/>
              <a:defRPr sz="1400" b="0" i="0" u="none" strike="noStrike" cap="none">
                <a:solidFill>
                  <a:schemeClr val="dk2"/>
                </a:solidFill>
                <a:latin typeface="Candara"/>
                <a:ea typeface="Candara"/>
                <a:cs typeface="Candara"/>
                <a:sym typeface="Candara"/>
              </a:defRPr>
            </a:lvl9pPr>
          </a:lstStyle>
          <a:p>
            <a:endParaRPr/>
          </a:p>
        </p:txBody>
      </p:sp>
      <p:sp>
        <p:nvSpPr>
          <p:cNvPr id="12" name="Google Shape;12;p11"/>
          <p:cNvSpPr/>
          <p:nvPr/>
        </p:nvSpPr>
        <p:spPr>
          <a:xfrm>
            <a:off x="478095"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 name="Google Shape;13;p11" title="Side bar"/>
          <p:cNvSpPr/>
          <p:nvPr/>
        </p:nvSpPr>
        <p:spPr>
          <a:xfrm>
            <a:off x="478095" y="376"/>
            <a:ext cx="228600" cy="6858000"/>
          </a:xfrm>
          <a:prstGeom prst="rect">
            <a:avLst/>
          </a:prstGeom>
          <a:solidFill>
            <a:srgbClr val="7030A0"/>
          </a:solidFill>
          <a:ln w="349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14" name="Google Shape;14;p11"/>
          <p:cNvPicPr preferRelativeResize="0"/>
          <p:nvPr/>
        </p:nvPicPr>
        <p:blipFill rotWithShape="1">
          <a:blip r:embed="rId10">
            <a:alphaModFix/>
          </a:blip>
          <a:srcRect/>
          <a:stretch/>
        </p:blipFill>
        <p:spPr>
          <a:xfrm>
            <a:off x="954390" y="15319"/>
            <a:ext cx="956109" cy="1113546"/>
          </a:xfrm>
          <a:prstGeom prst="rect">
            <a:avLst/>
          </a:prstGeom>
          <a:noFill/>
          <a:ln>
            <a:noFill/>
          </a:ln>
        </p:spPr>
      </p:pic>
      <p:pic>
        <p:nvPicPr>
          <p:cNvPr id="15" name="Google Shape;15;p11"/>
          <p:cNvPicPr preferRelativeResize="0"/>
          <p:nvPr/>
        </p:nvPicPr>
        <p:blipFill rotWithShape="1">
          <a:blip r:embed="rId11">
            <a:alphaModFix/>
          </a:blip>
          <a:srcRect/>
          <a:stretch/>
        </p:blipFill>
        <p:spPr>
          <a:xfrm>
            <a:off x="9428480" y="335130"/>
            <a:ext cx="2688104" cy="538629"/>
          </a:xfrm>
          <a:prstGeom prst="rect">
            <a:avLst/>
          </a:prstGeom>
          <a:noFill/>
          <a:ln>
            <a:noFill/>
          </a:ln>
        </p:spPr>
      </p:pic>
      <p:sp>
        <p:nvSpPr>
          <p:cNvPr id="16" name="Google Shape;16;p11"/>
          <p:cNvSpPr/>
          <p:nvPr/>
        </p:nvSpPr>
        <p:spPr>
          <a:xfrm>
            <a:off x="1371600" y="6335991"/>
            <a:ext cx="9601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cap="none">
                <a:solidFill>
                  <a:schemeClr val="dk1"/>
                </a:solidFill>
                <a:latin typeface="Candara"/>
                <a:ea typeface="Candara"/>
                <a:cs typeface="Candara"/>
                <a:sym typeface="Candara"/>
              </a:rPr>
              <a:t>Funded by the NIFA-AFRI CAP Program - </a:t>
            </a:r>
            <a:r>
              <a:rPr lang="en-US" sz="1000" b="1" i="0" u="none" strike="noStrike" cap="none">
                <a:solidFill>
                  <a:schemeClr val="dk1"/>
                </a:solidFill>
                <a:latin typeface="Candara"/>
                <a:ea typeface="Candara"/>
                <a:cs typeface="Candara"/>
                <a:sym typeface="Candara"/>
              </a:rPr>
              <a:t>2017-68005-26867.  </a:t>
            </a:r>
            <a:r>
              <a:rPr lang="en-US" sz="1000" b="0" i="0" u="none" strike="noStrike" cap="none">
                <a:solidFill>
                  <a:schemeClr val="dk1"/>
                </a:solidFill>
                <a:latin typeface="Candara"/>
                <a:ea typeface="Candara"/>
                <a:cs typeface="Candara"/>
                <a:sym typeface="Candara"/>
              </a:rPr>
              <a:t>Any opinions, findings, conclusions, or recommendations expressed in this publication are those of the author(s) and do not necessarily reflect the view of the U.S. Department of Agriculture.</a:t>
            </a:r>
            <a:endParaRPr sz="140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68" userDrawn="1">
          <p15:clr>
            <a:srgbClr val="F26B43"/>
          </p15:clr>
        </p15:guide>
        <p15:guide id="2" pos="9216" userDrawn="1">
          <p15:clr>
            <a:srgbClr val="F26B43"/>
          </p15:clr>
        </p15:guide>
        <p15:guide id="3" pos="1248" userDrawn="1">
          <p15:clr>
            <a:srgbClr val="F26B43"/>
          </p15:clr>
        </p15:guide>
        <p15:guide id="4" pos="1152" userDrawn="1">
          <p15:clr>
            <a:srgbClr val="F26B43"/>
          </p15:clr>
        </p15:guide>
        <p15:guide id="5" orient="horz" pos="1440" userDrawn="1">
          <p15:clr>
            <a:srgbClr val="F26B43"/>
          </p15:clr>
        </p15:guide>
        <p15:guide id="6" orient="horz" pos="3696" userDrawn="1">
          <p15:clr>
            <a:srgbClr val="F26B43"/>
          </p15:clr>
        </p15:guide>
        <p15:guide id="7" orient="horz" pos="432" userDrawn="1">
          <p15:clr>
            <a:srgbClr val="F26B43"/>
          </p15:clr>
        </p15:guide>
        <p15:guide id="8" orient="horz" pos="1512" userDrawn="1">
          <p15:clr>
            <a:srgbClr val="F26B43"/>
          </p15:clr>
        </p15:guide>
        <p15:guide id="9" pos="6912" userDrawn="1">
          <p15:clr>
            <a:srgbClr val="F26B43"/>
          </p15:clr>
        </p15:guide>
        <p15:guide id="10" pos="936" userDrawn="1">
          <p15:clr>
            <a:srgbClr val="F26B43"/>
          </p15:clr>
        </p15:guide>
        <p15:guide id="11" pos="8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tiff"/><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tsWlx8EMqTk" TargetMode="External"/><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ZGmwtDffc74"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tiff"/><Relationship Id="rId4" Type="http://schemas.openxmlformats.org/officeDocument/2006/relationships/image" Target="../media/image7.tiff"/></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8.tif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8.tif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3" name="Title 2">
            <a:extLst>
              <a:ext uri="{FF2B5EF4-FFF2-40B4-BE49-F238E27FC236}">
                <a16:creationId xmlns:a16="http://schemas.microsoft.com/office/drawing/2014/main" id="{C2BC9A5A-D472-45CF-8480-68DD52798FDE}"/>
              </a:ext>
            </a:extLst>
          </p:cNvPr>
          <p:cNvSpPr>
            <a:spLocks noGrp="1"/>
          </p:cNvSpPr>
          <p:nvPr>
            <p:ph type="title"/>
          </p:nvPr>
        </p:nvSpPr>
        <p:spPr/>
        <p:txBody>
          <a:bodyPr/>
          <a:lstStyle/>
          <a:p>
            <a:pPr algn="ctr"/>
            <a:r>
              <a:rPr lang="en-US"/>
              <a:t>Exploring Oil Extraction</a:t>
            </a:r>
          </a:p>
        </p:txBody>
      </p:sp>
      <p:sp>
        <p:nvSpPr>
          <p:cNvPr id="5" name="Subtitle 4">
            <a:extLst>
              <a:ext uri="{FF2B5EF4-FFF2-40B4-BE49-F238E27FC236}">
                <a16:creationId xmlns:a16="http://schemas.microsoft.com/office/drawing/2014/main" id="{D25693EA-C8A9-4EF5-887C-60FFFC65173B}"/>
              </a:ext>
            </a:extLst>
          </p:cNvPr>
          <p:cNvSpPr>
            <a:spLocks noGrp="1"/>
          </p:cNvSpPr>
          <p:nvPr>
            <p:ph type="subTitle" idx="1"/>
          </p:nvPr>
        </p:nvSpPr>
        <p:spPr/>
        <p:txBody>
          <a:bodyPr/>
          <a:lstStyle/>
          <a:p>
            <a:r>
              <a:rPr lang="en-US"/>
              <a:t>By Matt Swanson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Purpose of experiment</a:t>
            </a:r>
          </a:p>
        </p:txBody>
      </p:sp>
      <p:sp>
        <p:nvSpPr>
          <p:cNvPr id="5" name="Content Placeholder 4"/>
          <p:cNvSpPr>
            <a:spLocks noGrp="1"/>
          </p:cNvSpPr>
          <p:nvPr>
            <p:ph idx="1"/>
          </p:nvPr>
        </p:nvSpPr>
        <p:spPr/>
        <p:txBody>
          <a:bodyPr>
            <a:normAutofit/>
          </a:bodyPr>
          <a:lstStyle/>
          <a:p>
            <a:r>
              <a:rPr lang="en-US" sz="3200"/>
              <a:t>To extract oil from different nuts and seeds.</a:t>
            </a:r>
          </a:p>
          <a:p>
            <a:r>
              <a:rPr lang="en-US" sz="3200"/>
              <a:t>To understand the basics of how valuable products can be extracted from plants</a:t>
            </a:r>
          </a:p>
        </p:txBody>
      </p:sp>
    </p:spTree>
    <p:extLst>
      <p:ext uri="{BB962C8B-B14F-4D97-AF65-F5344CB8AC3E}">
        <p14:creationId xmlns:p14="http://schemas.microsoft.com/office/powerpoint/2010/main" val="400847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Nuts and seeds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90578677"/>
              </p:ext>
            </p:extLst>
          </p:nvPr>
        </p:nvGraphicFramePr>
        <p:xfrm>
          <a:off x="1371600" y="1876097"/>
          <a:ext cx="10058400" cy="4476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6728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9100-DC5F-45E2-A479-0F5888B24876}"/>
              </a:ext>
            </a:extLst>
          </p:cNvPr>
          <p:cNvSpPr>
            <a:spLocks noGrp="1"/>
          </p:cNvSpPr>
          <p:nvPr>
            <p:ph type="title"/>
          </p:nvPr>
        </p:nvSpPr>
        <p:spPr>
          <a:xfrm>
            <a:off x="1619003" y="505410"/>
            <a:ext cx="9601200" cy="1485900"/>
          </a:xfrm>
        </p:spPr>
        <p:txBody>
          <a:bodyPr/>
          <a:lstStyle/>
          <a:p>
            <a:r>
              <a:rPr lang="en-US"/>
              <a:t>Opening Questions</a:t>
            </a:r>
          </a:p>
        </p:txBody>
      </p:sp>
      <p:sp>
        <p:nvSpPr>
          <p:cNvPr id="3" name="Content Placeholder 2">
            <a:extLst>
              <a:ext uri="{FF2B5EF4-FFF2-40B4-BE49-F238E27FC236}">
                <a16:creationId xmlns:a16="http://schemas.microsoft.com/office/drawing/2014/main" id="{008D1256-20D6-4CDE-BC5A-54E7FC961860}"/>
              </a:ext>
            </a:extLst>
          </p:cNvPr>
          <p:cNvSpPr>
            <a:spLocks noGrp="1"/>
          </p:cNvSpPr>
          <p:nvPr>
            <p:ph idx="1"/>
          </p:nvPr>
        </p:nvSpPr>
        <p:spPr>
          <a:xfrm>
            <a:off x="1054925" y="1709767"/>
            <a:ext cx="9601200" cy="3492626"/>
          </a:xfrm>
        </p:spPr>
        <p:txBody>
          <a:bodyPr>
            <a:normAutofit/>
          </a:bodyPr>
          <a:lstStyle/>
          <a:p>
            <a:pPr marL="101600" indent="0" algn="l" rtl="0" fontAlgn="base">
              <a:buNone/>
            </a:pPr>
            <a:endParaRPr lang="en-US" sz="1800" b="0" i="0">
              <a:solidFill>
                <a:srgbClr val="92278F"/>
              </a:solidFill>
              <a:effectLst/>
              <a:latin typeface="Calibri" panose="020F0502020204030204" pitchFamily="34" charset="0"/>
            </a:endParaRPr>
          </a:p>
          <a:p>
            <a:pPr algn="l" rtl="0" fontAlgn="base"/>
            <a:r>
              <a:rPr lang="en-US" sz="3600" b="0" i="0">
                <a:effectLst/>
                <a:latin typeface="Calibri"/>
              </a:rPr>
              <a:t>On your paper answer the following questions: </a:t>
            </a:r>
          </a:p>
          <a:p>
            <a:pPr lvl="1" fontAlgn="base">
              <a:buFont typeface="Arial" panose="020B0604020202020204" pitchFamily="34" charset="0"/>
              <a:buChar char="•"/>
            </a:pPr>
            <a:r>
              <a:rPr lang="en-US" sz="3600" b="0" i="0">
                <a:effectLst/>
                <a:latin typeface="Calibri"/>
              </a:rPr>
              <a:t>What is a mixture? </a:t>
            </a:r>
          </a:p>
          <a:p>
            <a:pPr lvl="1" fontAlgn="base">
              <a:buFont typeface="Arial" panose="020B0604020202020204" pitchFamily="34" charset="0"/>
              <a:buChar char="•"/>
            </a:pPr>
            <a:r>
              <a:rPr lang="en-US" sz="3600" b="0" i="0">
                <a:effectLst/>
                <a:latin typeface="Calibri"/>
              </a:rPr>
              <a:t>How do we get olive oil from olives? Is the process the same for other oils like canola oil or avocado oil?  </a:t>
            </a:r>
          </a:p>
          <a:p>
            <a:pPr algn="l" rtl="0" fontAlgn="base"/>
            <a:endParaRPr lang="en-US" sz="1800">
              <a:latin typeface="Calibri"/>
            </a:endParaRPr>
          </a:p>
        </p:txBody>
      </p:sp>
    </p:spTree>
    <p:extLst>
      <p:ext uri="{BB962C8B-B14F-4D97-AF65-F5344CB8AC3E}">
        <p14:creationId xmlns:p14="http://schemas.microsoft.com/office/powerpoint/2010/main" val="649860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71042B-7FC0-4C3E-96BD-BF707A95471A}"/>
              </a:ext>
            </a:extLst>
          </p:cNvPr>
          <p:cNvSpPr>
            <a:spLocks noGrp="1"/>
          </p:cNvSpPr>
          <p:nvPr>
            <p:ph type="title"/>
          </p:nvPr>
        </p:nvSpPr>
        <p:spPr/>
        <p:txBody>
          <a:bodyPr/>
          <a:lstStyle/>
          <a:p>
            <a:r>
              <a:rPr lang="en-US"/>
              <a:t>Supplies</a:t>
            </a:r>
          </a:p>
        </p:txBody>
      </p:sp>
      <p:sp>
        <p:nvSpPr>
          <p:cNvPr id="6" name="Content Placeholder 5">
            <a:extLst>
              <a:ext uri="{FF2B5EF4-FFF2-40B4-BE49-F238E27FC236}">
                <a16:creationId xmlns:a16="http://schemas.microsoft.com/office/drawing/2014/main" id="{4D690AA7-2168-40CD-9515-3BCD47038D7E}"/>
              </a:ext>
            </a:extLst>
          </p:cNvPr>
          <p:cNvSpPr>
            <a:spLocks noGrp="1"/>
          </p:cNvSpPr>
          <p:nvPr>
            <p:ph idx="1"/>
          </p:nvPr>
        </p:nvSpPr>
        <p:spPr>
          <a:xfrm>
            <a:off x="1088572" y="1871814"/>
            <a:ext cx="9601200" cy="4409814"/>
          </a:xfrm>
        </p:spPr>
        <p:txBody>
          <a:bodyPr>
            <a:normAutofit fontScale="85000" lnSpcReduction="20000"/>
          </a:bodyPr>
          <a:lstStyle/>
          <a:p>
            <a:pPr fontAlgn="base">
              <a:buFont typeface="+mj-lt"/>
              <a:buAutoNum type="arabicPeriod"/>
            </a:pPr>
            <a:r>
              <a:rPr lang="en-US" sz="2100" b="0" i="0">
                <a:effectLst/>
                <a:latin typeface="Calibri"/>
              </a:rPr>
              <a:t>Plastic soda hopper (</a:t>
            </a:r>
            <a:r>
              <a:rPr lang="en-US" sz="2100">
                <a:latin typeface="Calibri"/>
              </a:rPr>
              <a:t>use the cut</a:t>
            </a:r>
            <a:r>
              <a:rPr lang="en-US" sz="2100" b="0" i="0">
                <a:effectLst/>
                <a:latin typeface="Calibri"/>
              </a:rPr>
              <a:t> off the top of a </a:t>
            </a:r>
            <a:r>
              <a:rPr lang="en-US" sz="2100">
                <a:latin typeface="Calibri"/>
              </a:rPr>
              <a:t>plastic 2</a:t>
            </a:r>
            <a:r>
              <a:rPr lang="en-US" sz="2100" b="0" i="0">
                <a:effectLst/>
                <a:latin typeface="Calibri"/>
              </a:rPr>
              <a:t> liter soda bottle)  </a:t>
            </a:r>
          </a:p>
          <a:p>
            <a:pPr algn="l" rtl="0" fontAlgn="base">
              <a:buFont typeface="+mj-lt"/>
              <a:buAutoNum type="arabicPeriod" startAt="2"/>
            </a:pPr>
            <a:r>
              <a:rPr lang="en-US" sz="2100" b="0" i="0">
                <a:effectLst/>
                <a:latin typeface="Calibri" panose="020F0502020204030204" pitchFamily="34" charset="0"/>
              </a:rPr>
              <a:t>Dixie cup </a:t>
            </a:r>
          </a:p>
          <a:p>
            <a:pPr fontAlgn="base">
              <a:buFont typeface="+mj-lt"/>
              <a:buAutoNum type="arabicPeriod" startAt="3"/>
            </a:pPr>
            <a:r>
              <a:rPr lang="en-US" sz="2100">
                <a:latin typeface="Calibri"/>
              </a:rPr>
              <a:t>Votive candle</a:t>
            </a:r>
            <a:r>
              <a:rPr lang="en-US" sz="2100" b="0" i="0">
                <a:effectLst/>
                <a:latin typeface="Calibri"/>
              </a:rPr>
              <a:t> or alcohol burner </a:t>
            </a:r>
          </a:p>
          <a:p>
            <a:pPr fontAlgn="base">
              <a:buFont typeface="+mj-lt"/>
              <a:buAutoNum type="arabicPeriod" startAt="4"/>
            </a:pPr>
            <a:r>
              <a:rPr lang="en-US" sz="2100" b="0" i="0">
                <a:effectLst/>
                <a:latin typeface="Calibri"/>
              </a:rPr>
              <a:t>Crank </a:t>
            </a:r>
            <a:r>
              <a:rPr lang="en-US" sz="2100">
                <a:latin typeface="Calibri"/>
              </a:rPr>
              <a:t>press: </a:t>
            </a:r>
            <a:r>
              <a:rPr lang="en-US" sz="2100" err="1">
                <a:latin typeface="Calibri"/>
              </a:rPr>
              <a:t>Piteba</a:t>
            </a:r>
            <a:r>
              <a:rPr lang="en-US" sz="2100" b="0" i="0">
                <a:effectLst/>
                <a:latin typeface="Calibri"/>
              </a:rPr>
              <a:t> Nuts and Seeds Expeller</a:t>
            </a:r>
            <a:r>
              <a:rPr lang="en-US" sz="2100">
                <a:latin typeface="Calibri"/>
              </a:rPr>
              <a:t> used in photos</a:t>
            </a:r>
            <a:endParaRPr lang="en-US" sz="2100" b="0" i="0">
              <a:effectLst/>
              <a:latin typeface="Calibri"/>
            </a:endParaRPr>
          </a:p>
          <a:p>
            <a:pPr fontAlgn="base">
              <a:buFont typeface="+mj-lt"/>
              <a:buAutoNum type="arabicPeriod" startAt="5"/>
            </a:pPr>
            <a:r>
              <a:rPr lang="en-US" sz="2100">
                <a:latin typeface="Calibri"/>
              </a:rPr>
              <a:t>500 ml or larger glass beaker</a:t>
            </a:r>
            <a:r>
              <a:rPr lang="en-US" sz="2100" b="0" i="0">
                <a:effectLst/>
                <a:latin typeface="Calibri"/>
              </a:rPr>
              <a:t> </a:t>
            </a:r>
          </a:p>
          <a:p>
            <a:pPr algn="l" rtl="0" fontAlgn="base">
              <a:buFont typeface="+mj-lt"/>
              <a:buAutoNum type="arabicPeriod" startAt="6"/>
            </a:pPr>
            <a:r>
              <a:rPr lang="en-US" sz="2100" b="0" i="0">
                <a:effectLst/>
                <a:latin typeface="Calibri"/>
              </a:rPr>
              <a:t>10 oz. </a:t>
            </a:r>
            <a:r>
              <a:rPr lang="en-US" sz="2100">
                <a:latin typeface="Calibri"/>
              </a:rPr>
              <a:t>peanuts</a:t>
            </a:r>
            <a:r>
              <a:rPr lang="en-US" sz="2100" b="0" i="0">
                <a:effectLst/>
                <a:latin typeface="Calibri"/>
              </a:rPr>
              <a:t> or cashews </a:t>
            </a:r>
          </a:p>
          <a:p>
            <a:pPr algn="l" rtl="0" fontAlgn="base">
              <a:buFont typeface="+mj-lt"/>
              <a:buAutoNum type="arabicPeriod" startAt="7"/>
            </a:pPr>
            <a:r>
              <a:rPr lang="en-US" sz="2100" b="0" i="0">
                <a:effectLst/>
                <a:latin typeface="Calibri" panose="020F0502020204030204" pitchFamily="34" charset="0"/>
              </a:rPr>
              <a:t>Paper towels </a:t>
            </a:r>
          </a:p>
          <a:p>
            <a:pPr algn="l" rtl="0" fontAlgn="base">
              <a:buFont typeface="+mj-lt"/>
              <a:buAutoNum type="arabicPeriod" startAt="8"/>
            </a:pPr>
            <a:r>
              <a:rPr lang="en-US" sz="2100" b="0" i="0">
                <a:effectLst/>
                <a:latin typeface="Calibri" panose="020F0502020204030204" pitchFamily="34" charset="0"/>
              </a:rPr>
              <a:t>Scale to obtain mass </a:t>
            </a:r>
          </a:p>
          <a:p>
            <a:pPr algn="l" rtl="0" fontAlgn="base">
              <a:buFont typeface="+mj-lt"/>
              <a:buAutoNum type="arabicPeriod" startAt="9"/>
            </a:pPr>
            <a:r>
              <a:rPr lang="en-US" sz="2100" b="0" i="0">
                <a:effectLst/>
                <a:latin typeface="Calibri" panose="020F0502020204030204" pitchFamily="34" charset="0"/>
              </a:rPr>
              <a:t>Coffee filter </a:t>
            </a:r>
          </a:p>
          <a:p>
            <a:pPr algn="l" rtl="0" fontAlgn="base">
              <a:buFont typeface="+mj-lt"/>
              <a:buAutoNum type="arabicPeriod" startAt="10"/>
            </a:pPr>
            <a:r>
              <a:rPr lang="en-US" sz="2100" b="0" i="0">
                <a:effectLst/>
                <a:latin typeface="Calibri" panose="020F0502020204030204" pitchFamily="34" charset="0"/>
              </a:rPr>
              <a:t>Small plastic beaker </a:t>
            </a:r>
          </a:p>
          <a:p>
            <a:pPr fontAlgn="base">
              <a:buFont typeface="+mj-lt"/>
              <a:buAutoNum type="arabicPeriod" startAt="11"/>
            </a:pPr>
            <a:r>
              <a:rPr lang="en-US" sz="2100">
                <a:latin typeface="Calibri"/>
              </a:rPr>
              <a:t>Exploring Oil Extraction Worksheet </a:t>
            </a:r>
          </a:p>
          <a:p>
            <a:pPr>
              <a:buAutoNum type="arabicPeriod" startAt="11"/>
            </a:pPr>
            <a:r>
              <a:rPr lang="en-US" sz="2100">
                <a:latin typeface="Calibri"/>
              </a:rPr>
              <a:t>Safety goggles for all participants</a:t>
            </a:r>
            <a:endParaRPr lang="en-US"/>
          </a:p>
          <a:p>
            <a:pPr>
              <a:buAutoNum type="arabicPeriod" startAt="11"/>
            </a:pPr>
            <a:r>
              <a:rPr lang="en-US" sz="2100">
                <a:latin typeface="Calibri"/>
              </a:rPr>
              <a:t>One lighter per instructor (if using candle/burner) </a:t>
            </a:r>
            <a:r>
              <a:rPr lang="en-US" sz="2100" b="0" i="0">
                <a:effectLst/>
                <a:latin typeface="Calibri"/>
              </a:rPr>
              <a:t> </a:t>
            </a:r>
            <a:endParaRPr lang="en-US"/>
          </a:p>
          <a:p>
            <a:endParaRPr lang="en-US" sz="1600"/>
          </a:p>
        </p:txBody>
      </p:sp>
    </p:spTree>
    <p:extLst>
      <p:ext uri="{BB962C8B-B14F-4D97-AF65-F5344CB8AC3E}">
        <p14:creationId xmlns:p14="http://schemas.microsoft.com/office/powerpoint/2010/main" val="1108326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1. Press setup</a:t>
            </a:r>
          </a:p>
        </p:txBody>
      </p:sp>
      <p:pic>
        <p:nvPicPr>
          <p:cNvPr id="9" name="Content Placeholder 8" descr="elated image"/>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847850" y="2286000"/>
            <a:ext cx="3619500" cy="3619500"/>
          </a:xfrm>
          <a:prstGeom prst="rect">
            <a:avLst/>
          </a:prstGeom>
          <a:noFill/>
          <a:ln>
            <a:noFill/>
          </a:ln>
        </p:spPr>
      </p:pic>
      <p:sp>
        <p:nvSpPr>
          <p:cNvPr id="11" name="Content Placeholder 10"/>
          <p:cNvSpPr>
            <a:spLocks noGrp="1"/>
          </p:cNvSpPr>
          <p:nvPr>
            <p:ph sz="half" idx="2"/>
          </p:nvPr>
        </p:nvSpPr>
        <p:spPr/>
        <p:txBody>
          <a:bodyPr/>
          <a:lstStyle/>
          <a:p>
            <a:pPr marL="457200" lvl="0" indent="-457200">
              <a:buFont typeface="+mj-lt"/>
              <a:buAutoNum type="arabicPeriod"/>
            </a:pPr>
            <a:r>
              <a:rPr lang="en-US" sz="2800"/>
              <a:t>Plastic soda hopper</a:t>
            </a:r>
          </a:p>
          <a:p>
            <a:pPr marL="457200" lvl="0" indent="-457200">
              <a:buFont typeface="+mj-lt"/>
              <a:buAutoNum type="arabicPeriod"/>
            </a:pPr>
            <a:r>
              <a:rPr lang="en-US" sz="2800"/>
              <a:t>Alcohol burner</a:t>
            </a:r>
          </a:p>
          <a:p>
            <a:pPr marL="457200" lvl="0" indent="-457200">
              <a:buFont typeface="+mj-lt"/>
              <a:buAutoNum type="arabicPeriod"/>
            </a:pPr>
            <a:r>
              <a:rPr lang="en-US" sz="2800"/>
              <a:t>Glass beaker</a:t>
            </a:r>
          </a:p>
          <a:p>
            <a:pPr marL="457200" lvl="0" indent="-457200">
              <a:buFont typeface="+mj-lt"/>
              <a:buAutoNum type="arabicPeriod"/>
            </a:pPr>
            <a:r>
              <a:rPr lang="en-US" sz="2800"/>
              <a:t>Crank </a:t>
            </a:r>
          </a:p>
          <a:p>
            <a:endParaRPr lang="en-US"/>
          </a:p>
        </p:txBody>
      </p:sp>
      <p:sp>
        <p:nvSpPr>
          <p:cNvPr id="12" name="Text Box 3"/>
          <p:cNvSpPr txBox="1"/>
          <p:nvPr/>
        </p:nvSpPr>
        <p:spPr>
          <a:xfrm>
            <a:off x="2857500" y="2714078"/>
            <a:ext cx="229235" cy="228600"/>
          </a:xfrm>
          <a:prstGeom prst="rect">
            <a:avLst/>
          </a:prstGeom>
          <a:solidFill>
            <a:srgbClr val="92D050"/>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a:solidFill>
                  <a:srgbClr val="FFFFFF"/>
                </a:solidFill>
                <a:effectLst/>
                <a:ea typeface="Calibri" charset="0"/>
                <a:cs typeface="Times New Roman" charset="0"/>
              </a:rPr>
              <a:t>1</a:t>
            </a:r>
            <a:endParaRPr lang="en-US" sz="1200">
              <a:effectLst/>
              <a:ea typeface="Calibri" charset="0"/>
              <a:cs typeface="Times New Roman" charset="0"/>
            </a:endParaRPr>
          </a:p>
        </p:txBody>
      </p:sp>
      <p:sp>
        <p:nvSpPr>
          <p:cNvPr id="13" name="Text Box 4"/>
          <p:cNvSpPr txBox="1"/>
          <p:nvPr/>
        </p:nvSpPr>
        <p:spPr>
          <a:xfrm>
            <a:off x="3538855" y="4543513"/>
            <a:ext cx="229235" cy="228600"/>
          </a:xfrm>
          <a:prstGeom prst="rect">
            <a:avLst/>
          </a:prstGeom>
          <a:solidFill>
            <a:srgbClr val="92D050"/>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a:solidFill>
                  <a:srgbClr val="FFFFFF"/>
                </a:solidFill>
                <a:effectLst/>
                <a:ea typeface="Calibri" charset="0"/>
                <a:cs typeface="Times New Roman" charset="0"/>
              </a:rPr>
              <a:t>2</a:t>
            </a:r>
            <a:endParaRPr lang="en-US" sz="1200">
              <a:effectLst/>
              <a:ea typeface="Calibri" charset="0"/>
              <a:cs typeface="Times New Roman" charset="0"/>
            </a:endParaRPr>
          </a:p>
        </p:txBody>
      </p:sp>
      <p:sp>
        <p:nvSpPr>
          <p:cNvPr id="14" name="Text Box 5"/>
          <p:cNvSpPr txBox="1"/>
          <p:nvPr/>
        </p:nvSpPr>
        <p:spPr>
          <a:xfrm>
            <a:off x="2971800" y="5115013"/>
            <a:ext cx="229235" cy="228600"/>
          </a:xfrm>
          <a:prstGeom prst="rect">
            <a:avLst/>
          </a:prstGeom>
          <a:solidFill>
            <a:srgbClr val="92D050"/>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a:solidFill>
                  <a:srgbClr val="FFFFFF"/>
                </a:solidFill>
                <a:effectLst/>
                <a:ea typeface="Calibri" charset="0"/>
                <a:cs typeface="Times New Roman" charset="0"/>
              </a:rPr>
              <a:t>3</a:t>
            </a:r>
            <a:endParaRPr lang="en-US" sz="1200">
              <a:effectLst/>
              <a:ea typeface="Calibri" charset="0"/>
              <a:cs typeface="Times New Roman" charset="0"/>
            </a:endParaRPr>
          </a:p>
        </p:txBody>
      </p:sp>
      <p:sp>
        <p:nvSpPr>
          <p:cNvPr id="15" name="Text Box 6"/>
          <p:cNvSpPr txBox="1"/>
          <p:nvPr/>
        </p:nvSpPr>
        <p:spPr>
          <a:xfrm>
            <a:off x="4228465" y="2602318"/>
            <a:ext cx="229235" cy="228600"/>
          </a:xfrm>
          <a:prstGeom prst="rect">
            <a:avLst/>
          </a:prstGeom>
          <a:solidFill>
            <a:srgbClr val="92D050"/>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a:solidFill>
                  <a:srgbClr val="FFFFFF"/>
                </a:solidFill>
                <a:effectLst/>
                <a:ea typeface="Calibri" charset="0"/>
                <a:cs typeface="Times New Roman" charset="0"/>
              </a:rPr>
              <a:t>4</a:t>
            </a:r>
            <a:endParaRPr lang="en-US" sz="1200">
              <a:effectLst/>
              <a:ea typeface="Calibri" charset="0"/>
              <a:cs typeface="Times New Roman" charset="0"/>
            </a:endParaRPr>
          </a:p>
        </p:txBody>
      </p:sp>
    </p:spTree>
    <p:extLst>
      <p:ext uri="{BB962C8B-B14F-4D97-AF65-F5344CB8AC3E}">
        <p14:creationId xmlns:p14="http://schemas.microsoft.com/office/powerpoint/2010/main" val="159438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2. Filter setup</a:t>
            </a:r>
          </a:p>
        </p:txBody>
      </p:sp>
      <p:sp>
        <p:nvSpPr>
          <p:cNvPr id="11" name="Content Placeholder 10"/>
          <p:cNvSpPr>
            <a:spLocks noGrp="1"/>
          </p:cNvSpPr>
          <p:nvPr>
            <p:ph sz="half" idx="2"/>
          </p:nvPr>
        </p:nvSpPr>
        <p:spPr/>
        <p:txBody>
          <a:bodyPr/>
          <a:lstStyle/>
          <a:p>
            <a:pPr marL="457200" lvl="0" indent="-457200">
              <a:buFont typeface="+mj-lt"/>
              <a:buAutoNum type="arabicPeriod"/>
            </a:pPr>
            <a:r>
              <a:rPr lang="en-US" sz="2800"/>
              <a:t>Funnel</a:t>
            </a:r>
          </a:p>
          <a:p>
            <a:pPr marL="457200" lvl="0" indent="-457200">
              <a:buFont typeface="+mj-lt"/>
              <a:buAutoNum type="arabicPeriod"/>
            </a:pPr>
            <a:r>
              <a:rPr lang="en-US" sz="2800"/>
              <a:t>Filter</a:t>
            </a:r>
          </a:p>
          <a:p>
            <a:pPr marL="457200" lvl="0" indent="-457200">
              <a:buFont typeface="+mj-lt"/>
              <a:buAutoNum type="arabicPeriod"/>
            </a:pPr>
            <a:r>
              <a:rPr lang="en-US" sz="2800"/>
              <a:t>Beaker</a:t>
            </a:r>
          </a:p>
          <a:p>
            <a:pPr marL="457200" lvl="0" indent="-457200">
              <a:buFont typeface="+mj-lt"/>
              <a:buAutoNum type="arabicPeriod"/>
            </a:pPr>
            <a:r>
              <a:rPr lang="en-US" sz="2800"/>
              <a:t>Ring stand </a:t>
            </a:r>
          </a:p>
          <a:p>
            <a:pPr marL="457200" lvl="0" indent="-457200">
              <a:buFont typeface="+mj-lt"/>
              <a:buAutoNum type="arabicPeriod"/>
            </a:pPr>
            <a:r>
              <a:rPr lang="en-US" sz="2800"/>
              <a:t>Ring </a:t>
            </a:r>
          </a:p>
          <a:p>
            <a:endParaRPr lang="en-US"/>
          </a:p>
        </p:txBody>
      </p:sp>
      <p:pic>
        <p:nvPicPr>
          <p:cNvPr id="7" name="Content Placeholder 6" descr="mage result for ring stand filter funnel setup"/>
          <p:cNvPicPr>
            <a:picLocks noGrp="1"/>
          </p:cNvPicPr>
          <p:nvPr>
            <p:ph sz="half"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7546" r="28088" b="7529"/>
          <a:stretch/>
        </p:blipFill>
        <p:spPr bwMode="auto">
          <a:xfrm>
            <a:off x="2022703" y="2334177"/>
            <a:ext cx="3269793" cy="3523145"/>
          </a:xfrm>
          <a:prstGeom prst="rect">
            <a:avLst/>
          </a:prstGeom>
          <a:noFill/>
          <a:ln>
            <a:noFill/>
          </a:ln>
          <a:extLst>
            <a:ext uri="{53640926-AAD7-44D8-BBD7-CCE9431645EC}">
              <a14:shadowObscured xmlns:a14="http://schemas.microsoft.com/office/drawing/2010/main"/>
            </a:ext>
          </a:extLst>
        </p:spPr>
      </p:pic>
      <p:sp>
        <p:nvSpPr>
          <p:cNvPr id="8" name="Text Box 14"/>
          <p:cNvSpPr txBox="1"/>
          <p:nvPr/>
        </p:nvSpPr>
        <p:spPr>
          <a:xfrm>
            <a:off x="2687954" y="3125151"/>
            <a:ext cx="229235" cy="228600"/>
          </a:xfrm>
          <a:prstGeom prst="rect">
            <a:avLst/>
          </a:prstGeom>
          <a:solidFill>
            <a:srgbClr val="FFFF00"/>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a:solidFill>
                  <a:srgbClr val="000000"/>
                </a:solidFill>
                <a:effectLst/>
                <a:ea typeface="Calibri" charset="0"/>
                <a:cs typeface="Times New Roman" charset="0"/>
              </a:rPr>
              <a:t>1</a:t>
            </a:r>
            <a:endParaRPr lang="en-US" sz="1200">
              <a:effectLst/>
              <a:ea typeface="Calibri" charset="0"/>
              <a:cs typeface="Times New Roman" charset="0"/>
            </a:endParaRPr>
          </a:p>
        </p:txBody>
      </p:sp>
      <p:sp>
        <p:nvSpPr>
          <p:cNvPr id="10" name="Text Box 15"/>
          <p:cNvSpPr txBox="1"/>
          <p:nvPr/>
        </p:nvSpPr>
        <p:spPr>
          <a:xfrm>
            <a:off x="3140709" y="3580446"/>
            <a:ext cx="229235" cy="228600"/>
          </a:xfrm>
          <a:prstGeom prst="rect">
            <a:avLst/>
          </a:prstGeom>
          <a:solidFill>
            <a:srgbClr val="FFFF00"/>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a:solidFill>
                  <a:srgbClr val="000000"/>
                </a:solidFill>
                <a:effectLst/>
                <a:ea typeface="Calibri" charset="0"/>
                <a:cs typeface="Times New Roman" charset="0"/>
              </a:rPr>
              <a:t>2</a:t>
            </a:r>
            <a:endParaRPr lang="en-US" sz="1200">
              <a:effectLst/>
              <a:ea typeface="Calibri" charset="0"/>
              <a:cs typeface="Times New Roman" charset="0"/>
            </a:endParaRPr>
          </a:p>
        </p:txBody>
      </p:sp>
      <p:sp>
        <p:nvSpPr>
          <p:cNvPr id="12" name="Text Box 16"/>
          <p:cNvSpPr txBox="1"/>
          <p:nvPr/>
        </p:nvSpPr>
        <p:spPr>
          <a:xfrm>
            <a:off x="3374389" y="4837746"/>
            <a:ext cx="229235" cy="228600"/>
          </a:xfrm>
          <a:prstGeom prst="rect">
            <a:avLst/>
          </a:prstGeom>
          <a:solidFill>
            <a:srgbClr val="FFFF00"/>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a:solidFill>
                  <a:srgbClr val="000000"/>
                </a:solidFill>
                <a:effectLst/>
                <a:ea typeface="Calibri" charset="0"/>
                <a:cs typeface="Times New Roman" charset="0"/>
              </a:rPr>
              <a:t>3 </a:t>
            </a:r>
            <a:endParaRPr lang="en-US" sz="1200">
              <a:effectLst/>
              <a:ea typeface="Calibri" charset="0"/>
              <a:cs typeface="Times New Roman" charset="0"/>
            </a:endParaRPr>
          </a:p>
        </p:txBody>
      </p:sp>
      <p:sp>
        <p:nvSpPr>
          <p:cNvPr id="13" name="Text Box 18"/>
          <p:cNvSpPr txBox="1"/>
          <p:nvPr/>
        </p:nvSpPr>
        <p:spPr>
          <a:xfrm>
            <a:off x="4398009" y="4501196"/>
            <a:ext cx="229235" cy="228600"/>
          </a:xfrm>
          <a:prstGeom prst="rect">
            <a:avLst/>
          </a:prstGeom>
          <a:solidFill>
            <a:srgbClr val="FFFF00"/>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a:solidFill>
                  <a:srgbClr val="000000"/>
                </a:solidFill>
                <a:effectLst/>
                <a:ea typeface="Calibri" charset="0"/>
                <a:cs typeface="Times New Roman" charset="0"/>
              </a:rPr>
              <a:t>4</a:t>
            </a:r>
            <a:r>
              <a:rPr lang="en-US" sz="1200">
                <a:effectLst/>
                <a:ea typeface="Calibri" charset="0"/>
                <a:cs typeface="Times New Roman" charset="0"/>
              </a:rPr>
              <a:t> </a:t>
            </a:r>
          </a:p>
        </p:txBody>
      </p:sp>
      <p:sp>
        <p:nvSpPr>
          <p:cNvPr id="14" name="Text Box 22"/>
          <p:cNvSpPr txBox="1"/>
          <p:nvPr/>
        </p:nvSpPr>
        <p:spPr>
          <a:xfrm>
            <a:off x="3716019" y="3355656"/>
            <a:ext cx="229235" cy="228600"/>
          </a:xfrm>
          <a:prstGeom prst="rect">
            <a:avLst/>
          </a:prstGeom>
          <a:solidFill>
            <a:srgbClr val="FFFF00"/>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a:solidFill>
                  <a:srgbClr val="000000"/>
                </a:solidFill>
                <a:effectLst/>
                <a:ea typeface="Calibri" charset="0"/>
                <a:cs typeface="Times New Roman" charset="0"/>
              </a:rPr>
              <a:t>5</a:t>
            </a:r>
            <a:r>
              <a:rPr lang="en-US" sz="1200">
                <a:effectLst/>
                <a:ea typeface="Calibri" charset="0"/>
                <a:cs typeface="Times New Roman" charset="0"/>
              </a:rPr>
              <a:t> </a:t>
            </a:r>
          </a:p>
        </p:txBody>
      </p:sp>
    </p:spTree>
    <p:extLst>
      <p:ext uri="{BB962C8B-B14F-4D97-AF65-F5344CB8AC3E}">
        <p14:creationId xmlns:p14="http://schemas.microsoft.com/office/powerpoint/2010/main" val="929190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AA9F3-BC45-4481-884A-9019109DA691}"/>
              </a:ext>
            </a:extLst>
          </p:cNvPr>
          <p:cNvSpPr>
            <a:spLocks noGrp="1"/>
          </p:cNvSpPr>
          <p:nvPr>
            <p:ph type="title"/>
          </p:nvPr>
        </p:nvSpPr>
        <p:spPr/>
        <p:txBody>
          <a:bodyPr/>
          <a:lstStyle/>
          <a:p>
            <a:r>
              <a:rPr lang="en-US"/>
              <a:t>Procedures Part 1: Press</a:t>
            </a:r>
          </a:p>
        </p:txBody>
      </p:sp>
      <p:sp>
        <p:nvSpPr>
          <p:cNvPr id="3" name="Content Placeholder 2">
            <a:extLst>
              <a:ext uri="{FF2B5EF4-FFF2-40B4-BE49-F238E27FC236}">
                <a16:creationId xmlns:a16="http://schemas.microsoft.com/office/drawing/2014/main" id="{FF20A24C-9AAF-40E8-92F5-AE01B3945A74}"/>
              </a:ext>
            </a:extLst>
          </p:cNvPr>
          <p:cNvSpPr>
            <a:spLocks noGrp="1"/>
          </p:cNvSpPr>
          <p:nvPr>
            <p:ph idx="1"/>
          </p:nvPr>
        </p:nvSpPr>
        <p:spPr>
          <a:xfrm>
            <a:off x="967839" y="2229728"/>
            <a:ext cx="9601200" cy="3492626"/>
          </a:xfrm>
        </p:spPr>
        <p:txBody>
          <a:bodyPr>
            <a:normAutofit lnSpcReduction="10000"/>
          </a:bodyPr>
          <a:lstStyle/>
          <a:p>
            <a:pPr algn="just" fontAlgn="base">
              <a:buFont typeface="+mj-lt"/>
              <a:buAutoNum type="arabicPeriod"/>
            </a:pPr>
            <a:r>
              <a:rPr lang="en-US" sz="2400" i="0">
                <a:effectLst/>
                <a:latin typeface="Calibri" panose="020F0502020204030204" pitchFamily="34" charset="0"/>
                <a:cs typeface="Calibri" panose="020F0502020204030204" pitchFamily="34" charset="0"/>
              </a:rPr>
              <a:t>Weigh and record the mass of the </a:t>
            </a:r>
            <a:r>
              <a:rPr lang="en-US" sz="2400">
                <a:latin typeface="Calibri" panose="020F0502020204030204" pitchFamily="34" charset="0"/>
                <a:cs typeface="Calibri" panose="020F0502020204030204" pitchFamily="34" charset="0"/>
              </a:rPr>
              <a:t>smaller plastic</a:t>
            </a:r>
            <a:r>
              <a:rPr lang="en-US" sz="2400" i="0">
                <a:effectLst/>
                <a:latin typeface="Calibri" panose="020F0502020204030204" pitchFamily="34" charset="0"/>
                <a:cs typeface="Calibri" panose="020F0502020204030204" pitchFamily="34" charset="0"/>
              </a:rPr>
              <a:t> </a:t>
            </a:r>
            <a:r>
              <a:rPr lang="en-US" sz="2400">
                <a:latin typeface="Calibri" panose="020F0502020204030204" pitchFamily="34" charset="0"/>
                <a:cs typeface="Calibri" panose="020F0502020204030204" pitchFamily="34" charset="0"/>
              </a:rPr>
              <a:t>container on </a:t>
            </a:r>
            <a:r>
              <a:rPr lang="en-US" sz="2400" i="0">
                <a:effectLst/>
                <a:latin typeface="Calibri" panose="020F0502020204030204" pitchFamily="34" charset="0"/>
                <a:cs typeface="Calibri" panose="020F0502020204030204" pitchFamily="34" charset="0"/>
              </a:rPr>
              <a:t>worksheet # 1 part 1. Fill with the nuts or seeds, and weight and record the combined mass</a:t>
            </a:r>
            <a:r>
              <a:rPr lang="en-US" sz="2400">
                <a:latin typeface="Calibri" panose="020F0502020204030204" pitchFamily="34" charset="0"/>
                <a:cs typeface="Calibri" panose="020F0502020204030204" pitchFamily="34" charset="0"/>
              </a:rPr>
              <a:t> in the second column</a:t>
            </a:r>
            <a:r>
              <a:rPr lang="en-US" sz="2400" i="0">
                <a:effectLst/>
                <a:latin typeface="Calibri" panose="020F0502020204030204" pitchFamily="34" charset="0"/>
                <a:cs typeface="Calibri" panose="020F0502020204030204" pitchFamily="34" charset="0"/>
              </a:rPr>
              <a:t>. </a:t>
            </a:r>
            <a:r>
              <a:rPr lang="en-US" sz="2400">
                <a:latin typeface="Calibri" panose="020F0502020204030204" pitchFamily="34" charset="0"/>
                <a:cs typeface="Calibri" panose="020F0502020204030204" pitchFamily="34" charset="0"/>
              </a:rPr>
              <a:t> </a:t>
            </a:r>
            <a:endParaRPr lang="en-US" sz="2800" i="0">
              <a:effectLst/>
              <a:latin typeface="Calibri" panose="020F0502020204030204" pitchFamily="34" charset="0"/>
              <a:cs typeface="Calibri" panose="020F0502020204030204" pitchFamily="34" charset="0"/>
            </a:endParaRPr>
          </a:p>
          <a:p>
            <a:pPr algn="just" fontAlgn="base">
              <a:buFont typeface="+mj-lt"/>
              <a:buAutoNum type="arabicPeriod" startAt="2"/>
            </a:pPr>
            <a:r>
              <a:rPr lang="en-US" sz="2400" i="0">
                <a:effectLst/>
                <a:latin typeface="Calibri" panose="020F0502020204030204" pitchFamily="34" charset="0"/>
                <a:cs typeface="Calibri" panose="020F0502020204030204" pitchFamily="34" charset="0"/>
              </a:rPr>
              <a:t>Weigh and record the mass of the </a:t>
            </a:r>
            <a:r>
              <a:rPr lang="en-US" sz="2400">
                <a:latin typeface="Calibri" panose="020F0502020204030204" pitchFamily="34" charset="0"/>
                <a:cs typeface="Calibri" panose="020F0502020204030204" pitchFamily="34" charset="0"/>
              </a:rPr>
              <a:t>larger glass beaker on</a:t>
            </a:r>
            <a:r>
              <a:rPr lang="en-US" sz="2400" i="0">
                <a:effectLst/>
                <a:latin typeface="Calibri" panose="020F0502020204030204" pitchFamily="34" charset="0"/>
                <a:cs typeface="Calibri" panose="020F0502020204030204" pitchFamily="34" charset="0"/>
              </a:rPr>
              <a:t> worksheet # 1 part 1,</a:t>
            </a:r>
            <a:r>
              <a:rPr lang="en-US" sz="2400">
                <a:latin typeface="Calibri" panose="020F0502020204030204" pitchFamily="34" charset="0"/>
                <a:cs typeface="Calibri" panose="020F0502020204030204" pitchFamily="34" charset="0"/>
              </a:rPr>
              <a:t> </a:t>
            </a:r>
            <a:r>
              <a:rPr lang="en-US" sz="2400" i="0">
                <a:effectLst/>
                <a:latin typeface="Calibri" panose="020F0502020204030204" pitchFamily="34" charset="0"/>
                <a:cs typeface="Calibri" panose="020F0502020204030204" pitchFamily="34" charset="0"/>
              </a:rPr>
              <a:t>and place </a:t>
            </a:r>
            <a:r>
              <a:rPr lang="en-US" sz="2400">
                <a:latin typeface="Calibri" panose="020F0502020204030204" pitchFamily="34" charset="0"/>
                <a:cs typeface="Calibri" panose="020F0502020204030204" pitchFamily="34" charset="0"/>
              </a:rPr>
              <a:t>the beaker at</a:t>
            </a:r>
            <a:r>
              <a:rPr lang="en-US" sz="2400" i="0">
                <a:effectLst/>
                <a:latin typeface="Calibri" panose="020F0502020204030204" pitchFamily="34" charset="0"/>
                <a:cs typeface="Calibri" panose="020F0502020204030204" pitchFamily="34" charset="0"/>
              </a:rPr>
              <a:t> end of</a:t>
            </a:r>
            <a:r>
              <a:rPr lang="en-US" sz="2400">
                <a:latin typeface="Calibri" panose="020F0502020204030204" pitchFamily="34" charset="0"/>
                <a:cs typeface="Calibri" panose="020F0502020204030204" pitchFamily="34" charset="0"/>
              </a:rPr>
              <a:t> the press</a:t>
            </a:r>
            <a:r>
              <a:rPr lang="en-US" sz="2400" i="0">
                <a:effectLst/>
                <a:latin typeface="Calibri" panose="020F0502020204030204" pitchFamily="34" charset="0"/>
                <a:cs typeface="Calibri" panose="020F0502020204030204" pitchFamily="34" charset="0"/>
              </a:rPr>
              <a:t>.  </a:t>
            </a:r>
            <a:endParaRPr lang="en-US" sz="2800" i="0">
              <a:effectLst/>
              <a:latin typeface="Calibri" panose="020F0502020204030204" pitchFamily="34" charset="0"/>
              <a:cs typeface="Calibri" panose="020F0502020204030204" pitchFamily="34" charset="0"/>
            </a:endParaRPr>
          </a:p>
          <a:p>
            <a:pPr algn="just" fontAlgn="base">
              <a:buFont typeface="+mj-lt"/>
              <a:buAutoNum type="arabicPeriod" startAt="3"/>
            </a:pPr>
            <a:r>
              <a:rPr lang="en-US" sz="2400" i="0">
                <a:effectLst/>
                <a:latin typeface="Calibri" panose="020F0502020204030204" pitchFamily="34" charset="0"/>
                <a:cs typeface="Calibri" panose="020F0502020204030204" pitchFamily="34" charset="0"/>
              </a:rPr>
              <a:t>Make sure the press setup looks like the figure </a:t>
            </a:r>
            <a:r>
              <a:rPr lang="en-US" sz="2400">
                <a:latin typeface="Calibri" panose="020F0502020204030204" pitchFamily="34" charset="0"/>
                <a:cs typeface="Calibri" panose="020F0502020204030204" pitchFamily="34" charset="0"/>
              </a:rPr>
              <a:t>in your procedures and the picture on slide 14</a:t>
            </a:r>
            <a:r>
              <a:rPr lang="en-US" sz="2400" i="0">
                <a:effectLst/>
                <a:latin typeface="Calibri" panose="020F0502020204030204" pitchFamily="34" charset="0"/>
                <a:cs typeface="Calibri" panose="020F0502020204030204" pitchFamily="34" charset="0"/>
              </a:rPr>
              <a:t>. The plastic hopper should be put on top, </a:t>
            </a:r>
            <a:r>
              <a:rPr lang="en-US" sz="2400">
                <a:latin typeface="Calibri" panose="020F0502020204030204" pitchFamily="34" charset="0"/>
                <a:cs typeface="Calibri" panose="020F0502020204030204" pitchFamily="34" charset="0"/>
              </a:rPr>
              <a:t>small plastic container</a:t>
            </a:r>
            <a:r>
              <a:rPr lang="en-US" sz="2400" i="0">
                <a:effectLst/>
                <a:latin typeface="Calibri" panose="020F0502020204030204" pitchFamily="34" charset="0"/>
                <a:cs typeface="Calibri" panose="020F0502020204030204" pitchFamily="34" charset="0"/>
              </a:rPr>
              <a:t> underneath the oil outlet, and an upside-down Dixie cup with a candle on top</a:t>
            </a:r>
            <a:r>
              <a:rPr lang="en-US" sz="2400">
                <a:latin typeface="Calibri" panose="020F0502020204030204" pitchFamily="34" charset="0"/>
                <a:cs typeface="Calibri" panose="020F0502020204030204" pitchFamily="34" charset="0"/>
              </a:rPr>
              <a:t> next to the small container. </a:t>
            </a:r>
            <a:endParaRPr lang="en-US" sz="2800" i="0">
              <a:effectLst/>
              <a:latin typeface="Calibri" panose="020F0502020204030204" pitchFamily="34" charset="0"/>
              <a:cs typeface="Calibri" panose="020F0502020204030204" pitchFamily="34" charset="0"/>
            </a:endParaRPr>
          </a:p>
          <a:p>
            <a:pPr algn="just" fontAlgn="base">
              <a:buFont typeface="+mj-lt"/>
              <a:buAutoNum type="arabicPeriod" startAt="4"/>
            </a:pPr>
            <a:endParaRPr lang="en-US" sz="2400" b="1" i="0">
              <a:effectLst/>
              <a:latin typeface="Calibri"/>
            </a:endParaRPr>
          </a:p>
          <a:p>
            <a:pPr marL="101600" indent="0" algn="just" rtl="0" fontAlgn="base">
              <a:buNone/>
            </a:pPr>
            <a:endParaRPr lang="en-US" b="0" i="0">
              <a:effectLst/>
            </a:endParaRPr>
          </a:p>
          <a:p>
            <a:endParaRPr lang="en-US"/>
          </a:p>
        </p:txBody>
      </p:sp>
    </p:spTree>
    <p:extLst>
      <p:ext uri="{BB962C8B-B14F-4D97-AF65-F5344CB8AC3E}">
        <p14:creationId xmlns:p14="http://schemas.microsoft.com/office/powerpoint/2010/main" val="1289205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E8697-436D-44DE-8925-392C3E93A3AA}"/>
              </a:ext>
            </a:extLst>
          </p:cNvPr>
          <p:cNvSpPr>
            <a:spLocks noGrp="1"/>
          </p:cNvSpPr>
          <p:nvPr>
            <p:ph type="title"/>
          </p:nvPr>
        </p:nvSpPr>
        <p:spPr/>
        <p:txBody>
          <a:bodyPr/>
          <a:lstStyle/>
          <a:p>
            <a:r>
              <a:rPr lang="en-US"/>
              <a:t>Procedures Part 1: Press</a:t>
            </a:r>
          </a:p>
        </p:txBody>
      </p:sp>
      <p:sp>
        <p:nvSpPr>
          <p:cNvPr id="3" name="Content Placeholder 2">
            <a:extLst>
              <a:ext uri="{FF2B5EF4-FFF2-40B4-BE49-F238E27FC236}">
                <a16:creationId xmlns:a16="http://schemas.microsoft.com/office/drawing/2014/main" id="{BDAE98EA-A77E-40DE-95CE-D9EE36E6A525}"/>
              </a:ext>
            </a:extLst>
          </p:cNvPr>
          <p:cNvSpPr>
            <a:spLocks noGrp="1"/>
          </p:cNvSpPr>
          <p:nvPr>
            <p:ph idx="1"/>
          </p:nvPr>
        </p:nvSpPr>
        <p:spPr>
          <a:xfrm>
            <a:off x="892628" y="2119465"/>
            <a:ext cx="10852681" cy="3492626"/>
          </a:xfrm>
        </p:spPr>
        <p:txBody>
          <a:bodyPr>
            <a:normAutofit/>
          </a:bodyPr>
          <a:lstStyle/>
          <a:p>
            <a:pPr marL="101600" indent="0" algn="just">
              <a:buNone/>
            </a:pPr>
            <a:r>
              <a:rPr lang="en-US" sz="2600">
                <a:latin typeface="Calibri" panose="020F0502020204030204" pitchFamily="34" charset="0"/>
                <a:cs typeface="Calibri" panose="020F0502020204030204" pitchFamily="34" charset="0"/>
              </a:rPr>
              <a:t>4. Pour seeds or nuts into hopper and start cranking on the  press. If it is below 77 degrees Fahrenheit in the space you are in, have your instructor light the candle or alcohol burner.</a:t>
            </a:r>
          </a:p>
          <a:p>
            <a:pPr marL="101600" indent="0" algn="just">
              <a:buNone/>
            </a:pPr>
            <a:r>
              <a:rPr lang="en-US" sz="2600" i="0">
                <a:effectLst/>
                <a:latin typeface="Calibri" panose="020F0502020204030204" pitchFamily="34" charset="0"/>
                <a:cs typeface="Calibri" panose="020F0502020204030204" pitchFamily="34" charset="0"/>
              </a:rPr>
              <a:t>5. Collect the meal in the large beaker. Collect the oil in the Dixie cup.  </a:t>
            </a:r>
          </a:p>
          <a:p>
            <a:pPr marL="101600" indent="0" algn="just" rtl="0" fontAlgn="base">
              <a:buNone/>
            </a:pPr>
            <a:r>
              <a:rPr lang="en-US" sz="2600" i="0">
                <a:effectLst/>
                <a:latin typeface="Calibri" panose="020F0502020204030204" pitchFamily="34" charset="0"/>
                <a:cs typeface="Calibri" panose="020F0502020204030204" pitchFamily="34" charset="0"/>
              </a:rPr>
              <a:t>6. Continue to pour nuts into the hopper and crank on the press until all the nuts have gone through.  </a:t>
            </a:r>
          </a:p>
          <a:p>
            <a:pPr marL="101600" indent="0" algn="just" rtl="0" fontAlgn="base">
              <a:buNone/>
            </a:pPr>
            <a:r>
              <a:rPr lang="en-US" sz="2600" i="0">
                <a:effectLst/>
                <a:latin typeface="Calibri" panose="020F0502020204030204" pitchFamily="34" charset="0"/>
                <a:cs typeface="Calibri" panose="020F0502020204030204" pitchFamily="34" charset="0"/>
              </a:rPr>
              <a:t>7. Weigh and record the mass of the large beaker with meal. </a:t>
            </a:r>
            <a:r>
              <a:rPr lang="en-US" sz="2600" b="0" i="0">
                <a:effectLst/>
                <a:latin typeface="Calibri" panose="020F0502020204030204" pitchFamily="34" charset="0"/>
                <a:cs typeface="Calibri" panose="020F0502020204030204" pitchFamily="34" charset="0"/>
              </a:rPr>
              <a:t> </a:t>
            </a:r>
          </a:p>
          <a:p>
            <a:endParaRPr lang="en-US"/>
          </a:p>
        </p:txBody>
      </p:sp>
    </p:spTree>
    <p:extLst>
      <p:ext uri="{BB962C8B-B14F-4D97-AF65-F5344CB8AC3E}">
        <p14:creationId xmlns:p14="http://schemas.microsoft.com/office/powerpoint/2010/main" val="2914115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F7A58-D20D-45DE-9A4D-3B938BA60BDE}"/>
              </a:ext>
            </a:extLst>
          </p:cNvPr>
          <p:cNvSpPr>
            <a:spLocks noGrp="1"/>
          </p:cNvSpPr>
          <p:nvPr>
            <p:ph type="title"/>
          </p:nvPr>
        </p:nvSpPr>
        <p:spPr/>
        <p:txBody>
          <a:bodyPr/>
          <a:lstStyle/>
          <a:p>
            <a:r>
              <a:rPr lang="en-US"/>
              <a:t>Procedures Part 2: Filter </a:t>
            </a:r>
          </a:p>
        </p:txBody>
      </p:sp>
      <p:sp>
        <p:nvSpPr>
          <p:cNvPr id="3" name="Content Placeholder 2">
            <a:extLst>
              <a:ext uri="{FF2B5EF4-FFF2-40B4-BE49-F238E27FC236}">
                <a16:creationId xmlns:a16="http://schemas.microsoft.com/office/drawing/2014/main" id="{1A403A64-840F-48DA-A095-0539823BBF1F}"/>
              </a:ext>
            </a:extLst>
          </p:cNvPr>
          <p:cNvSpPr>
            <a:spLocks noGrp="1"/>
          </p:cNvSpPr>
          <p:nvPr>
            <p:ph idx="1"/>
          </p:nvPr>
        </p:nvSpPr>
        <p:spPr>
          <a:xfrm>
            <a:off x="892627" y="1970690"/>
            <a:ext cx="10300889" cy="4018859"/>
          </a:xfrm>
        </p:spPr>
        <p:txBody>
          <a:bodyPr>
            <a:normAutofit/>
          </a:bodyPr>
          <a:lstStyle/>
          <a:p>
            <a:pPr algn="just" rtl="0" fontAlgn="base">
              <a:buFont typeface="+mj-lt"/>
              <a:buAutoNum type="arabicPeriod" startAt="8"/>
            </a:pPr>
            <a:r>
              <a:rPr lang="en-US" sz="2400" b="0" i="0">
                <a:effectLst/>
                <a:latin typeface="Calibri" panose="020F0502020204030204" pitchFamily="34" charset="0"/>
              </a:rPr>
              <a:t>Weigh and record the mass your small plastic beaker in worksheet # 1 part 2, and coffee filter. </a:t>
            </a:r>
            <a:endParaRPr lang="en-US" sz="2800" b="0" i="0">
              <a:effectLst/>
            </a:endParaRPr>
          </a:p>
          <a:p>
            <a:pPr algn="just" rtl="0" fontAlgn="base">
              <a:buFont typeface="+mj-lt"/>
              <a:buAutoNum type="arabicPeriod" startAt="9"/>
            </a:pPr>
            <a:r>
              <a:rPr lang="en-US" sz="2400" b="0" i="0">
                <a:effectLst/>
                <a:latin typeface="Calibri"/>
              </a:rPr>
              <a:t>Pour oil on the filter and wait for all the oil to pass through. Collect clean oil in small plastic beaker. Collect leftover meal on the filter.  </a:t>
            </a:r>
            <a:endParaRPr lang="en-US" sz="2800" b="0" i="0">
              <a:effectLst/>
              <a:latin typeface="Calibri"/>
            </a:endParaRPr>
          </a:p>
          <a:p>
            <a:pPr algn="just" fontAlgn="base">
              <a:buFont typeface="+mj-lt"/>
              <a:buAutoNum type="arabicPeriod" startAt="10"/>
            </a:pPr>
            <a:r>
              <a:rPr lang="en-US" sz="2400" b="0" i="0">
                <a:effectLst/>
                <a:latin typeface="Calibri"/>
              </a:rPr>
              <a:t>After filtering, weigh and record the mass of small plastic beaker with oil, and filter with meal. </a:t>
            </a:r>
            <a:endParaRPr lang="en-US" sz="2800">
              <a:latin typeface="Calibri"/>
            </a:endParaRPr>
          </a:p>
          <a:p>
            <a:pPr algn="just">
              <a:buAutoNum type="arabicPeriod" startAt="10"/>
            </a:pPr>
            <a:endParaRPr lang="en-US" sz="2400">
              <a:latin typeface="Calibri"/>
            </a:endParaRPr>
          </a:p>
          <a:p>
            <a:pPr marL="101600" indent="0">
              <a:buNone/>
            </a:pPr>
            <a:r>
              <a:rPr lang="en-US" sz="2800" b="1" i="0">
                <a:effectLst/>
                <a:latin typeface="Calibri"/>
              </a:rPr>
              <a:t>Experiment is done, data has been collected, and now it is time for the calculations. </a:t>
            </a:r>
          </a:p>
          <a:p>
            <a:endParaRPr lang="en-US"/>
          </a:p>
        </p:txBody>
      </p:sp>
    </p:spTree>
    <p:extLst>
      <p:ext uri="{BB962C8B-B14F-4D97-AF65-F5344CB8AC3E}">
        <p14:creationId xmlns:p14="http://schemas.microsoft.com/office/powerpoint/2010/main" val="1569869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3DCC7-2F30-4778-8E58-7C2DB582199A}"/>
              </a:ext>
            </a:extLst>
          </p:cNvPr>
          <p:cNvSpPr>
            <a:spLocks noGrp="1"/>
          </p:cNvSpPr>
          <p:nvPr>
            <p:ph type="title"/>
          </p:nvPr>
        </p:nvSpPr>
        <p:spPr/>
        <p:txBody>
          <a:bodyPr/>
          <a:lstStyle/>
          <a:p>
            <a:r>
              <a:rPr lang="en-US"/>
              <a:t>Procedures Part 3: Calculations</a:t>
            </a:r>
          </a:p>
        </p:txBody>
      </p:sp>
      <p:sp>
        <p:nvSpPr>
          <p:cNvPr id="3" name="Content Placeholder 2">
            <a:extLst>
              <a:ext uri="{FF2B5EF4-FFF2-40B4-BE49-F238E27FC236}">
                <a16:creationId xmlns:a16="http://schemas.microsoft.com/office/drawing/2014/main" id="{C5B08093-E1A0-44B5-8A52-A98CF6747287}"/>
              </a:ext>
            </a:extLst>
          </p:cNvPr>
          <p:cNvSpPr>
            <a:spLocks noGrp="1"/>
          </p:cNvSpPr>
          <p:nvPr>
            <p:ph idx="1"/>
          </p:nvPr>
        </p:nvSpPr>
        <p:spPr>
          <a:xfrm>
            <a:off x="859971" y="1939159"/>
            <a:ext cx="9601200" cy="3789976"/>
          </a:xfrm>
        </p:spPr>
        <p:txBody>
          <a:bodyPr>
            <a:normAutofit fontScale="92500" lnSpcReduction="10000"/>
          </a:bodyPr>
          <a:lstStyle/>
          <a:p>
            <a:pPr marL="101600" indent="0" fontAlgn="base">
              <a:buNone/>
            </a:pPr>
            <a:r>
              <a:rPr lang="en-US" sz="2400" b="0" i="0">
                <a:effectLst/>
                <a:latin typeface="Calibri"/>
              </a:rPr>
              <a:t>Record the mass of the meal </a:t>
            </a:r>
            <a:r>
              <a:rPr lang="en-US" sz="2400">
                <a:latin typeface="Calibri"/>
              </a:rPr>
              <a:t>on</a:t>
            </a:r>
            <a:r>
              <a:rPr lang="en-US" sz="2400" b="0" i="0">
                <a:effectLst/>
                <a:latin typeface="Calibri"/>
              </a:rPr>
              <a:t> </a:t>
            </a:r>
            <a:r>
              <a:rPr lang="en-US" sz="2400">
                <a:latin typeface="Calibri"/>
              </a:rPr>
              <a:t>your worksheet</a:t>
            </a:r>
            <a:r>
              <a:rPr lang="en-US" sz="2400" b="0" i="0">
                <a:effectLst/>
                <a:latin typeface="Calibri"/>
              </a:rPr>
              <a:t> under table # 3- calculations. Make sure the mass of the oil and the mass of the seeds is also transferred to this section.</a:t>
            </a:r>
            <a:r>
              <a:rPr lang="en-US" sz="2400">
                <a:latin typeface="Calibri"/>
              </a:rPr>
              <a:t> You already measured this; you are just writing in table three to make your calculations easier.</a:t>
            </a:r>
            <a:endParaRPr lang="en-US"/>
          </a:p>
          <a:p>
            <a:pPr marL="101600" indent="0" algn="l" rtl="0" fontAlgn="base">
              <a:buNone/>
            </a:pPr>
            <a:r>
              <a:rPr lang="en-US" sz="2400" b="0" i="0">
                <a:effectLst/>
                <a:latin typeface="Calibri" panose="020F0502020204030204" pitchFamily="34" charset="0"/>
              </a:rPr>
              <a:t>Calculate the percentage of meal, the percentage of oil and the percent error using the equations listed in row two of the calculations section. Here are the abbreviations used in the equation </a:t>
            </a:r>
          </a:p>
          <a:p>
            <a:pPr algn="l" rtl="0" fontAlgn="base"/>
            <a:r>
              <a:rPr lang="en-US" sz="2400" b="0" i="0">
                <a:effectLst/>
                <a:latin typeface="Calibri" panose="020F0502020204030204" pitchFamily="34" charset="0"/>
              </a:rPr>
              <a:t>Mm = Mass of meal  </a:t>
            </a:r>
            <a:endParaRPr lang="en-US" sz="2800" b="0" i="0">
              <a:effectLst/>
            </a:endParaRPr>
          </a:p>
          <a:p>
            <a:pPr algn="l" rtl="0" fontAlgn="base"/>
            <a:r>
              <a:rPr lang="en-US" sz="2400" b="0" i="0">
                <a:effectLst/>
                <a:latin typeface="Calibri" panose="020F0502020204030204" pitchFamily="34" charset="0"/>
              </a:rPr>
              <a:t>Mo = Mass of oil  </a:t>
            </a:r>
            <a:endParaRPr lang="en-US" sz="2800" b="0" i="0">
              <a:effectLst/>
            </a:endParaRPr>
          </a:p>
          <a:p>
            <a:pPr algn="l" rtl="0" fontAlgn="base"/>
            <a:r>
              <a:rPr lang="en-US" sz="2400" b="0" i="0">
                <a:effectLst/>
                <a:latin typeface="Calibri" panose="020F0502020204030204" pitchFamily="34" charset="0"/>
              </a:rPr>
              <a:t>Mt = Total mass (meal and oil)  </a:t>
            </a:r>
            <a:endParaRPr lang="en-US" sz="2800" b="0" i="0">
              <a:effectLst/>
            </a:endParaRPr>
          </a:p>
          <a:p>
            <a:endParaRPr lang="en-US"/>
          </a:p>
        </p:txBody>
      </p:sp>
    </p:spTree>
    <p:extLst>
      <p:ext uri="{BB962C8B-B14F-4D97-AF65-F5344CB8AC3E}">
        <p14:creationId xmlns:p14="http://schemas.microsoft.com/office/powerpoint/2010/main" val="53223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Fossil fuels</a:t>
            </a:r>
          </a:p>
        </p:txBody>
      </p:sp>
      <p:sp>
        <p:nvSpPr>
          <p:cNvPr id="3" name="Content Placeholder 2"/>
          <p:cNvSpPr>
            <a:spLocks noGrp="1"/>
          </p:cNvSpPr>
          <p:nvPr>
            <p:ph idx="1"/>
          </p:nvPr>
        </p:nvSpPr>
        <p:spPr>
          <a:xfrm>
            <a:off x="1251678" y="1874517"/>
            <a:ext cx="10178322" cy="3593591"/>
          </a:xfrm>
        </p:spPr>
        <p:txBody>
          <a:bodyPr/>
          <a:lstStyle/>
          <a:p>
            <a:pPr marL="457200" indent="-457200">
              <a:buFont typeface="+mj-lt"/>
              <a:buAutoNum type="arabicPeriod"/>
            </a:pPr>
            <a:r>
              <a:rPr lang="en-US">
                <a:solidFill>
                  <a:schemeClr val="tx1"/>
                </a:solidFill>
              </a:rPr>
              <a:t>What are the three main types of fossil fuels?</a:t>
            </a:r>
          </a:p>
          <a:p>
            <a:pPr marL="457200" indent="-457200">
              <a:buFont typeface="+mj-lt"/>
              <a:buAutoNum type="arabicPeriod"/>
            </a:pPr>
            <a:r>
              <a:rPr lang="en-US">
                <a:solidFill>
                  <a:schemeClr val="tx1"/>
                </a:solidFill>
              </a:rPr>
              <a:t>What are fossil fuels made of?</a:t>
            </a:r>
          </a:p>
          <a:p>
            <a:pPr marL="457200" indent="-457200">
              <a:buFont typeface="+mj-lt"/>
              <a:buAutoNum type="arabicPeriod"/>
            </a:pPr>
            <a:r>
              <a:rPr lang="en-US">
                <a:solidFill>
                  <a:schemeClr val="tx1"/>
                </a:solidFill>
              </a:rPr>
              <a:t>Are fossil fuels renewable?</a:t>
            </a:r>
          </a:p>
          <a:p>
            <a:endParaRPr lang="en-US"/>
          </a:p>
        </p:txBody>
      </p:sp>
      <p:pic>
        <p:nvPicPr>
          <p:cNvPr id="4" name="Picture 3"/>
          <p:cNvPicPr>
            <a:picLocks noChangeAspect="1"/>
          </p:cNvPicPr>
          <p:nvPr/>
        </p:nvPicPr>
        <p:blipFill>
          <a:blip r:embed="rId2"/>
          <a:stretch>
            <a:fillRect/>
          </a:stretch>
        </p:blipFill>
        <p:spPr>
          <a:xfrm>
            <a:off x="8551307" y="3495838"/>
            <a:ext cx="2336538" cy="2336538"/>
          </a:xfrm>
          <a:prstGeom prst="rect">
            <a:avLst/>
          </a:prstGeom>
        </p:spPr>
      </p:pic>
      <p:sp>
        <p:nvSpPr>
          <p:cNvPr id="5" name="Rounded Rectangle 4"/>
          <p:cNvSpPr/>
          <p:nvPr/>
        </p:nvSpPr>
        <p:spPr>
          <a:xfrm>
            <a:off x="5028238" y="3569187"/>
            <a:ext cx="2287923" cy="2263189"/>
          </a:xfrm>
          <a:prstGeom prst="roundRect">
            <a:avLst/>
          </a:prstGeom>
          <a:blipFill rotWithShape="1">
            <a:blip r:embed="rId3"/>
            <a:stretch>
              <a:fillRect/>
            </a:stretch>
          </a:bli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6" name="Rounded Rectangle 5"/>
          <p:cNvSpPr/>
          <p:nvPr/>
        </p:nvSpPr>
        <p:spPr>
          <a:xfrm>
            <a:off x="1780307" y="3643857"/>
            <a:ext cx="2466284" cy="2263189"/>
          </a:xfrm>
          <a:prstGeom prst="roundRect">
            <a:avLst/>
          </a:prstGeom>
          <a:blipFill rotWithShape="1">
            <a:blip r:embed="rId4"/>
            <a:stretch>
              <a:fillRect/>
            </a:stretch>
          </a:bli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761171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Calculations</a:t>
            </a:r>
          </a:p>
        </p:txBody>
      </p:sp>
      <p:sp>
        <p:nvSpPr>
          <p:cNvPr id="3" name="Content Placeholder 2"/>
          <p:cNvSpPr>
            <a:spLocks noGrp="1"/>
          </p:cNvSpPr>
          <p:nvPr>
            <p:ph idx="1"/>
          </p:nvPr>
        </p:nvSpPr>
        <p:spPr>
          <a:xfrm>
            <a:off x="1251678" y="1874517"/>
            <a:ext cx="10178322" cy="4005075"/>
          </a:xfrm>
        </p:spPr>
        <p:txBody>
          <a:bodyPr/>
          <a:lstStyle/>
          <a:p>
            <a:pPr>
              <a:lnSpc>
                <a:spcPct val="100000"/>
              </a:lnSpc>
              <a:spcBef>
                <a:spcPts val="0"/>
              </a:spcBef>
              <a:buClrTx/>
            </a:pPr>
            <a:r>
              <a:rPr lang="en-US" sz="2800"/>
              <a:t>Mm = mass of meal (g)</a:t>
            </a:r>
          </a:p>
          <a:p>
            <a:pPr>
              <a:lnSpc>
                <a:spcPct val="100000"/>
              </a:lnSpc>
              <a:spcBef>
                <a:spcPts val="0"/>
              </a:spcBef>
              <a:buClrTx/>
            </a:pPr>
            <a:r>
              <a:rPr lang="en-US" sz="2800"/>
              <a:t>Mo = mass oil (g)</a:t>
            </a:r>
          </a:p>
          <a:p>
            <a:pPr>
              <a:lnSpc>
                <a:spcPct val="100000"/>
              </a:lnSpc>
              <a:spcBef>
                <a:spcPts val="0"/>
              </a:spcBef>
              <a:buClrTx/>
            </a:pPr>
            <a:r>
              <a:rPr lang="en-US" sz="2800"/>
              <a:t>Mt = mass of nut or seeds used (g)</a:t>
            </a:r>
          </a:p>
          <a:p>
            <a:pPr>
              <a:lnSpc>
                <a:spcPct val="100000"/>
              </a:lnSpc>
              <a:spcBef>
                <a:spcPts val="0"/>
              </a:spcBef>
              <a:buClrTx/>
            </a:pPr>
            <a:endParaRPr lang="en-US"/>
          </a:p>
        </p:txBody>
      </p:sp>
      <mc:AlternateContent xmlns:mc="http://schemas.openxmlformats.org/markup-compatibility/2006" xmlns:a14="http://schemas.microsoft.com/office/drawing/2010/main">
        <mc:Choice Requires="a14">
          <p:sp>
            <p:nvSpPr>
              <p:cNvPr id="6" name="Rectangle 5"/>
              <p:cNvSpPr/>
              <p:nvPr/>
            </p:nvSpPr>
            <p:spPr>
              <a:xfrm>
                <a:off x="2182762" y="4138251"/>
                <a:ext cx="7447935" cy="90806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smtClean="0">
                          <a:latin typeface="Cambria Math" charset="0"/>
                        </a:rPr>
                        <m:t>%</m:t>
                      </m:r>
                      <m:r>
                        <a:rPr lang="en-US" sz="2800" b="0" i="1" smtClean="0">
                          <a:latin typeface="Cambria Math" charset="0"/>
                        </a:rPr>
                        <m:t> </m:t>
                      </m:r>
                      <m:r>
                        <a:rPr lang="en-US" sz="2800" i="1">
                          <a:latin typeface="Cambria Math" charset="0"/>
                        </a:rPr>
                        <m:t>𝑒𝑟𝑟𝑜𝑟</m:t>
                      </m:r>
                      <m:r>
                        <a:rPr lang="en-US" sz="2800" i="0">
                          <a:latin typeface="Cambria Math" charset="0"/>
                        </a:rPr>
                        <m:t>=</m:t>
                      </m:r>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charset="0"/>
                                </a:rPr>
                                <m:t>𝑀</m:t>
                              </m:r>
                              <m:r>
                                <a:rPr lang="en-US" sz="2800" b="1" i="1">
                                  <a:latin typeface="Cambria Math" charset="0"/>
                                </a:rPr>
                                <m:t>𝒎</m:t>
                              </m:r>
                              <m:r>
                                <a:rPr lang="en-US" sz="2800" b="0" i="0">
                                  <a:latin typeface="Cambria Math" charset="0"/>
                                </a:rPr>
                                <m:t>+</m:t>
                              </m:r>
                              <m:r>
                                <a:rPr lang="en-US" sz="2800" b="1" i="1">
                                  <a:latin typeface="Cambria Math" charset="0"/>
                                </a:rPr>
                                <m:t>𝑴𝒐</m:t>
                              </m:r>
                            </m:num>
                            <m:den>
                              <m:r>
                                <a:rPr lang="en-US" sz="2800" b="0" i="1">
                                  <a:latin typeface="Cambria Math" charset="0"/>
                                </a:rPr>
                                <m:t>𝑀𝑡</m:t>
                              </m:r>
                            </m:den>
                          </m:f>
                        </m:e>
                      </m:d>
                      <m:r>
                        <a:rPr lang="en-US" sz="2800" b="0" i="0">
                          <a:latin typeface="Cambria Math" charset="0"/>
                        </a:rPr>
                        <m:t>∗100</m:t>
                      </m:r>
                    </m:oMath>
                  </m:oMathPara>
                </a14:m>
                <a:endParaRPr lang="en-US" sz="2800"/>
              </a:p>
            </p:txBody>
          </p:sp>
        </mc:Choice>
        <mc:Fallback xmlns="">
          <p:sp>
            <p:nvSpPr>
              <p:cNvPr id="6" name="Rectangle 5"/>
              <p:cNvSpPr>
                <a:spLocks noRot="1" noChangeAspect="1" noMove="1" noResize="1" noEditPoints="1" noAdjustHandles="1" noChangeArrowheads="1" noChangeShapeType="1" noTextEdit="1"/>
              </p:cNvSpPr>
              <p:nvPr/>
            </p:nvSpPr>
            <p:spPr>
              <a:xfrm>
                <a:off x="2182762" y="4138251"/>
                <a:ext cx="7447935" cy="908069"/>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99963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5E56-DD1B-4DDC-A00D-60D9F7161069}"/>
              </a:ext>
            </a:extLst>
          </p:cNvPr>
          <p:cNvSpPr>
            <a:spLocks noGrp="1"/>
          </p:cNvSpPr>
          <p:nvPr>
            <p:ph type="title"/>
          </p:nvPr>
        </p:nvSpPr>
        <p:spPr/>
        <p:txBody>
          <a:bodyPr/>
          <a:lstStyle/>
          <a:p>
            <a:r>
              <a:rPr lang="en-US"/>
              <a:t>Clean up!</a:t>
            </a:r>
          </a:p>
        </p:txBody>
      </p:sp>
      <p:sp>
        <p:nvSpPr>
          <p:cNvPr id="3" name="Text Placeholder 2">
            <a:extLst>
              <a:ext uri="{FF2B5EF4-FFF2-40B4-BE49-F238E27FC236}">
                <a16:creationId xmlns:a16="http://schemas.microsoft.com/office/drawing/2014/main" id="{2C0AA1CB-D287-40CA-A7BF-9AA1B7CBFD62}"/>
              </a:ext>
            </a:extLst>
          </p:cNvPr>
          <p:cNvSpPr>
            <a:spLocks noGrp="1"/>
          </p:cNvSpPr>
          <p:nvPr>
            <p:ph type="body" idx="1"/>
          </p:nvPr>
        </p:nvSpPr>
        <p:spPr>
          <a:xfrm>
            <a:off x="1223158" y="1801092"/>
            <a:ext cx="10326072" cy="3581401"/>
          </a:xfrm>
        </p:spPr>
        <p:txBody>
          <a:bodyPr/>
          <a:lstStyle/>
          <a:p>
            <a:r>
              <a:rPr lang="en-US" sz="3600"/>
              <a:t>Make sure to dispose of oil and meal properly.</a:t>
            </a:r>
          </a:p>
          <a:p>
            <a:r>
              <a:rPr lang="en-US" sz="3600"/>
              <a:t>Wash out beakers.</a:t>
            </a:r>
          </a:p>
          <a:p>
            <a:r>
              <a:rPr lang="en-US" sz="3600"/>
              <a:t>Put all materials back in the order directed by your teacher.</a:t>
            </a:r>
          </a:p>
        </p:txBody>
      </p:sp>
    </p:spTree>
    <p:extLst>
      <p:ext uri="{BB962C8B-B14F-4D97-AF65-F5344CB8AC3E}">
        <p14:creationId xmlns:p14="http://schemas.microsoft.com/office/powerpoint/2010/main" val="1661864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7" y="645105"/>
            <a:ext cx="4357499" cy="1320855"/>
          </a:xfrm>
        </p:spPr>
        <p:txBody>
          <a:bodyPr vert="horz" lIns="91440" tIns="45720" rIns="91440" bIns="45720" rtlCol="0" anchor="t">
            <a:normAutofit/>
          </a:bodyPr>
          <a:lstStyle/>
          <a:p>
            <a:r>
              <a:rPr lang="en-US" sz="4400"/>
              <a:t>Results</a:t>
            </a:r>
          </a:p>
        </p:txBody>
      </p:sp>
      <p:sp>
        <p:nvSpPr>
          <p:cNvPr id="3" name="Content Placeholder 2"/>
          <p:cNvSpPr>
            <a:spLocks noGrp="1"/>
          </p:cNvSpPr>
          <p:nvPr>
            <p:ph sz="half" idx="1"/>
          </p:nvPr>
        </p:nvSpPr>
        <p:spPr>
          <a:xfrm>
            <a:off x="1251678" y="2286001"/>
            <a:ext cx="4846515" cy="3593591"/>
          </a:xfrm>
        </p:spPr>
        <p:txBody>
          <a:bodyPr vert="horz" lIns="91440" tIns="45720" rIns="91440" bIns="45720" rtlCol="0">
            <a:normAutofit/>
          </a:bodyPr>
          <a:lstStyle/>
          <a:p>
            <a:r>
              <a:rPr lang="en-US" sz="2400">
                <a:solidFill>
                  <a:schemeClr val="tx1"/>
                </a:solidFill>
              </a:rPr>
              <a:t>Oil</a:t>
            </a:r>
          </a:p>
          <a:p>
            <a:r>
              <a:rPr lang="en-US" sz="2400">
                <a:solidFill>
                  <a:schemeClr val="tx1"/>
                </a:solidFill>
              </a:rPr>
              <a:t>Meal</a:t>
            </a:r>
          </a:p>
          <a:p>
            <a:endParaRPr lang="en-US" sz="2400">
              <a:solidFill>
                <a:schemeClr val="tx1"/>
              </a:solidFill>
            </a:endParaRPr>
          </a:p>
          <a:p>
            <a:r>
              <a:rPr lang="en-US" sz="2400">
                <a:solidFill>
                  <a:schemeClr val="tx1"/>
                </a:solidFill>
              </a:rPr>
              <a:t>Which is better to get: meal or oil?</a:t>
            </a:r>
          </a:p>
          <a:p>
            <a:r>
              <a:rPr lang="en-US" sz="2400">
                <a:solidFill>
                  <a:schemeClr val="tx1"/>
                </a:solidFill>
              </a:rPr>
              <a:t>Which will we get more of: meal or oil?</a:t>
            </a:r>
          </a:p>
          <a:p>
            <a:endParaRPr lang="en-US">
              <a:solidFill>
                <a:schemeClr val="tx1"/>
              </a:solidFill>
            </a:endParaRPr>
          </a:p>
        </p:txBody>
      </p:sp>
      <p:pic>
        <p:nvPicPr>
          <p:cNvPr id="5" name="Content Placeholder 8" descr="elated image"/>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8193" y="853757"/>
            <a:ext cx="5176744" cy="5176744"/>
          </a:xfrm>
          <a:prstGeom prst="rect">
            <a:avLst/>
          </a:prstGeom>
          <a:noFill/>
        </p:spPr>
      </p:pic>
      <p:grpSp>
        <p:nvGrpSpPr>
          <p:cNvPr id="8" name="Group 7"/>
          <p:cNvGrpSpPr/>
          <p:nvPr/>
        </p:nvGrpSpPr>
        <p:grpSpPr>
          <a:xfrm>
            <a:off x="7910187" y="85339"/>
            <a:ext cx="1567154" cy="4341600"/>
            <a:chOff x="7910187" y="132635"/>
            <a:chExt cx="1567154" cy="4341600"/>
          </a:xfrm>
        </p:grpSpPr>
        <p:sp>
          <p:nvSpPr>
            <p:cNvPr id="7" name="Down Arrow 6"/>
            <p:cNvSpPr/>
            <p:nvPr/>
          </p:nvSpPr>
          <p:spPr>
            <a:xfrm>
              <a:off x="7910187" y="132635"/>
              <a:ext cx="776378" cy="16408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7996142" y="3329797"/>
              <a:ext cx="604468" cy="1144438"/>
            </a:xfrm>
            <a:prstGeom prst="downArrow">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Down Arrow 12"/>
            <p:cNvSpPr/>
            <p:nvPr/>
          </p:nvSpPr>
          <p:spPr>
            <a:xfrm rot="17200668">
              <a:off x="8602888" y="2653254"/>
              <a:ext cx="604468" cy="1144438"/>
            </a:xfrm>
            <a:prstGeom prst="downArrow">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1415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458696-F42A-4F96-BB3A-B6F9B7051A1B}"/>
              </a:ext>
            </a:extLst>
          </p:cNvPr>
          <p:cNvSpPr>
            <a:spLocks noGrp="1"/>
          </p:cNvSpPr>
          <p:nvPr>
            <p:ph type="title"/>
          </p:nvPr>
        </p:nvSpPr>
        <p:spPr>
          <a:xfrm>
            <a:off x="1381626" y="968444"/>
            <a:ext cx="9601200" cy="1485900"/>
          </a:xfrm>
        </p:spPr>
        <p:txBody>
          <a:bodyPr/>
          <a:lstStyle/>
          <a:p>
            <a:r>
              <a:rPr lang="en-US"/>
              <a:t>Closing Questions</a:t>
            </a:r>
          </a:p>
        </p:txBody>
      </p:sp>
      <p:sp>
        <p:nvSpPr>
          <p:cNvPr id="6" name="Content Placeholder 5">
            <a:extLst>
              <a:ext uri="{FF2B5EF4-FFF2-40B4-BE49-F238E27FC236}">
                <a16:creationId xmlns:a16="http://schemas.microsoft.com/office/drawing/2014/main" id="{D69BE8B7-98E2-483F-8956-202011F2B814}"/>
              </a:ext>
            </a:extLst>
          </p:cNvPr>
          <p:cNvSpPr>
            <a:spLocks noGrp="1"/>
          </p:cNvSpPr>
          <p:nvPr>
            <p:ph idx="1"/>
          </p:nvPr>
        </p:nvSpPr>
        <p:spPr>
          <a:xfrm>
            <a:off x="821376" y="1709932"/>
            <a:ext cx="9601200" cy="4302941"/>
          </a:xfrm>
        </p:spPr>
        <p:txBody>
          <a:bodyPr>
            <a:normAutofit fontScale="92500" lnSpcReduction="10000"/>
          </a:bodyPr>
          <a:lstStyle/>
          <a:p>
            <a:pPr marL="101600" indent="0" fontAlgn="base">
              <a:buNone/>
            </a:pPr>
            <a:r>
              <a:rPr lang="en-US" sz="2400">
                <a:solidFill>
                  <a:srgbClr val="92278F"/>
                </a:solidFill>
                <a:latin typeface="Calibri"/>
              </a:rPr>
              <a:t>5. Follow-up</a:t>
            </a:r>
            <a:r>
              <a:rPr lang="en-US" sz="2400" b="0">
                <a:solidFill>
                  <a:srgbClr val="92278F"/>
                </a:solidFill>
                <a:effectLst/>
                <a:latin typeface="Calibri"/>
              </a:rPr>
              <a:t>:</a:t>
            </a:r>
            <a:r>
              <a:rPr lang="en-US" sz="2400" b="0" i="0">
                <a:solidFill>
                  <a:srgbClr val="92278F"/>
                </a:solidFill>
                <a:effectLst/>
                <a:latin typeface="Calibri"/>
              </a:rPr>
              <a:t> </a:t>
            </a:r>
            <a:endParaRPr lang="en-US" sz="2400" b="0" i="0">
              <a:effectLst/>
              <a:latin typeface="Calibri"/>
            </a:endParaRPr>
          </a:p>
          <a:p>
            <a:pPr algn="l" rtl="0" fontAlgn="base"/>
            <a:r>
              <a:rPr lang="en-US" sz="2400" b="0" i="0">
                <a:effectLst/>
                <a:latin typeface="Calibri" panose="020F0502020204030204" pitchFamily="34" charset="0"/>
              </a:rPr>
              <a:t>Would this procedure be any different if you had larger or smaller seeds? What could you do with the meal besides throw it away? </a:t>
            </a:r>
            <a:endParaRPr lang="en-US" sz="2800" b="0" i="0">
              <a:effectLst/>
            </a:endParaRPr>
          </a:p>
          <a:p>
            <a:pPr marL="101600" indent="0" fontAlgn="base">
              <a:buNone/>
            </a:pPr>
            <a:r>
              <a:rPr lang="en-US" sz="2400">
                <a:solidFill>
                  <a:srgbClr val="92278F"/>
                </a:solidFill>
                <a:latin typeface="Calibri"/>
              </a:rPr>
              <a:t>6. Leveling</a:t>
            </a:r>
            <a:r>
              <a:rPr lang="en-US" sz="2400" b="0">
                <a:solidFill>
                  <a:srgbClr val="92278F"/>
                </a:solidFill>
                <a:effectLst/>
                <a:latin typeface="Calibri"/>
              </a:rPr>
              <a:t> Up:</a:t>
            </a:r>
            <a:r>
              <a:rPr lang="en-US" sz="2400" b="0" i="0">
                <a:solidFill>
                  <a:srgbClr val="92278F"/>
                </a:solidFill>
                <a:effectLst/>
                <a:latin typeface="Calibri"/>
              </a:rPr>
              <a:t> </a:t>
            </a:r>
            <a:endParaRPr lang="en-US" sz="2400" b="0" i="0">
              <a:effectLst/>
              <a:latin typeface="Calibri"/>
            </a:endParaRPr>
          </a:p>
          <a:p>
            <a:pPr fontAlgn="base"/>
            <a:r>
              <a:rPr lang="en-US" sz="2400" b="0" i="0">
                <a:effectLst/>
                <a:latin typeface="Calibri"/>
              </a:rPr>
              <a:t>What are some ways to further purify or refine the oil you extracted</a:t>
            </a:r>
            <a:r>
              <a:rPr lang="en-US" sz="2400">
                <a:latin typeface="Calibri"/>
              </a:rPr>
              <a:t>?</a:t>
            </a:r>
            <a:endParaRPr lang="en-US" sz="2800"/>
          </a:p>
          <a:p>
            <a:pPr marL="101600" indent="0" fontAlgn="base">
              <a:buNone/>
            </a:pPr>
            <a:r>
              <a:rPr lang="en-US" sz="2400">
                <a:solidFill>
                  <a:srgbClr val="92278F"/>
                </a:solidFill>
                <a:latin typeface="Calibri"/>
              </a:rPr>
              <a:t>7. </a:t>
            </a:r>
            <a:r>
              <a:rPr lang="en-US" sz="2400" b="0">
                <a:solidFill>
                  <a:srgbClr val="92278F"/>
                </a:solidFill>
                <a:effectLst/>
                <a:latin typeface="Calibri"/>
              </a:rPr>
              <a:t>Exit Ticket:</a:t>
            </a:r>
            <a:r>
              <a:rPr lang="en-US" sz="2400" b="0" i="0">
                <a:solidFill>
                  <a:srgbClr val="92278F"/>
                </a:solidFill>
                <a:effectLst/>
                <a:latin typeface="Calibri"/>
              </a:rPr>
              <a:t> </a:t>
            </a:r>
            <a:endParaRPr lang="en-US" sz="2400" b="0" i="0">
              <a:effectLst/>
              <a:latin typeface="Calibri"/>
            </a:endParaRPr>
          </a:p>
          <a:p>
            <a:pPr fontAlgn="base"/>
            <a:r>
              <a:rPr lang="en-US" sz="2400" b="0" i="0">
                <a:effectLst/>
                <a:latin typeface="Calibri"/>
              </a:rPr>
              <a:t>Compare the percentage of oil to the total mass of the original plant material. Do you think this percentage is the same or different for distinct types of seeds? Why? </a:t>
            </a:r>
            <a:endParaRPr lang="en-US" sz="2800">
              <a:latin typeface="Calibri"/>
            </a:endParaRPr>
          </a:p>
          <a:p>
            <a:r>
              <a:rPr lang="en-US" sz="2400">
                <a:latin typeface="Calibri"/>
              </a:rPr>
              <a:t>Remind students of the first question asked about byproducts. Ask them what byproducts would they like to learn more about.</a:t>
            </a:r>
            <a:endParaRPr lang="en-US" sz="2400" b="0" i="0">
              <a:effectLst/>
              <a:latin typeface="Calibri"/>
            </a:endParaRPr>
          </a:p>
          <a:p>
            <a:endParaRPr lang="en-US" sz="2400">
              <a:latin typeface="Calibri"/>
            </a:endParaRPr>
          </a:p>
          <a:p>
            <a:endParaRPr lang="en-US"/>
          </a:p>
        </p:txBody>
      </p:sp>
    </p:spTree>
    <p:extLst>
      <p:ext uri="{BB962C8B-B14F-4D97-AF65-F5344CB8AC3E}">
        <p14:creationId xmlns:p14="http://schemas.microsoft.com/office/powerpoint/2010/main" val="893493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2241" y="2712179"/>
            <a:ext cx="4327191" cy="4689988"/>
          </a:xfrm>
        </p:spPr>
        <p:txBody>
          <a:bodyPr vert="horz" lIns="91440" tIns="45720" rIns="91440" bIns="45720" rtlCol="0" anchor="t">
            <a:normAutofit/>
          </a:bodyPr>
          <a:lstStyle/>
          <a:p>
            <a:r>
              <a:rPr lang="en-US" sz="4400"/>
              <a:t>Questions?</a:t>
            </a:r>
            <a:br>
              <a:rPr lang="en-US" sz="4400"/>
            </a:br>
            <a:endParaRPr lang="en-US" sz="1600" b="0">
              <a:latin typeface="Helvetica" charset="0"/>
              <a:ea typeface="Helvetica" charset="0"/>
              <a:cs typeface="Helvetica" charset="0"/>
            </a:endParaRPr>
          </a:p>
        </p:txBody>
      </p:sp>
      <p:pic>
        <p:nvPicPr>
          <p:cNvPr id="5" name="Content Placeholder 8" descr="elated image"/>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469231" y="1038225"/>
            <a:ext cx="4749800" cy="4749800"/>
          </a:xfrm>
          <a:prstGeom prst="rect">
            <a:avLst/>
          </a:prstGeom>
          <a:noFill/>
        </p:spPr>
      </p:pic>
      <p:grpSp>
        <p:nvGrpSpPr>
          <p:cNvPr id="8" name="Group 7"/>
          <p:cNvGrpSpPr/>
          <p:nvPr/>
        </p:nvGrpSpPr>
        <p:grpSpPr>
          <a:xfrm>
            <a:off x="3060554" y="206377"/>
            <a:ext cx="1567154" cy="4341600"/>
            <a:chOff x="7910187" y="132635"/>
            <a:chExt cx="1567154" cy="4341600"/>
          </a:xfrm>
        </p:grpSpPr>
        <p:sp>
          <p:nvSpPr>
            <p:cNvPr id="7" name="Down Arrow 6"/>
            <p:cNvSpPr/>
            <p:nvPr/>
          </p:nvSpPr>
          <p:spPr>
            <a:xfrm>
              <a:off x="7910187" y="132635"/>
              <a:ext cx="776378" cy="16408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7996142" y="3329797"/>
              <a:ext cx="604468" cy="1144438"/>
            </a:xfrm>
            <a:prstGeom prst="downArrow">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Down Arrow 12"/>
            <p:cNvSpPr/>
            <p:nvPr/>
          </p:nvSpPr>
          <p:spPr>
            <a:xfrm rot="17200668">
              <a:off x="8602888" y="2653254"/>
              <a:ext cx="604468" cy="1144438"/>
            </a:xfrm>
            <a:prstGeom prst="downArrow">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3" name="TextBox 2"/>
          <p:cNvSpPr txBox="1"/>
          <p:nvPr/>
        </p:nvSpPr>
        <p:spPr>
          <a:xfrm>
            <a:off x="1469231" y="6076335"/>
            <a:ext cx="4931569" cy="369332"/>
          </a:xfrm>
          <a:prstGeom prst="rect">
            <a:avLst/>
          </a:prstGeom>
          <a:noFill/>
        </p:spPr>
        <p:txBody>
          <a:bodyPr wrap="square" rtlCol="0">
            <a:spAutoFit/>
          </a:bodyPr>
          <a:lstStyle/>
          <a:p>
            <a:r>
              <a:rPr lang="en-US">
                <a:hlinkClick r:id="rId3"/>
              </a:rPr>
              <a:t>https://www.youtube.com/watch?v=tsWlx8EMqTk</a:t>
            </a:r>
            <a:endParaRPr lang="en-US"/>
          </a:p>
        </p:txBody>
      </p:sp>
    </p:spTree>
    <p:extLst>
      <p:ext uri="{BB962C8B-B14F-4D97-AF65-F5344CB8AC3E}">
        <p14:creationId xmlns:p14="http://schemas.microsoft.com/office/powerpoint/2010/main" val="127685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458696-F42A-4F96-BB3A-B6F9B7051A1B}"/>
              </a:ext>
            </a:extLst>
          </p:cNvPr>
          <p:cNvSpPr>
            <a:spLocks noGrp="1"/>
          </p:cNvSpPr>
          <p:nvPr>
            <p:ph type="title"/>
          </p:nvPr>
        </p:nvSpPr>
        <p:spPr/>
        <p:txBody>
          <a:bodyPr>
            <a:normAutofit fontScale="90000"/>
          </a:bodyPr>
          <a:lstStyle/>
          <a:p>
            <a:r>
              <a:rPr lang="en-US" sz="2000" b="1">
                <a:latin typeface="Calibri"/>
                <a:cs typeface="Calibri"/>
              </a:rPr>
              <a:t>Author Biography</a:t>
            </a:r>
            <a:br>
              <a:rPr lang="en-US" sz="1200" b="1">
                <a:latin typeface="Calibri"/>
                <a:cs typeface="Calibri"/>
              </a:rPr>
            </a:br>
            <a:br>
              <a:rPr lang="en-US" sz="1200" b="1">
                <a:latin typeface="Calibri"/>
                <a:cs typeface="Calibri"/>
              </a:rPr>
            </a:br>
            <a:r>
              <a:rPr lang="en-US" sz="1800">
                <a:latin typeface="Calibri"/>
                <a:cs typeface="Calibri"/>
              </a:rPr>
              <a:t>Matt Swanson is a lifelong Arizona resident and an educator with experience teaching science at the middle school and high school levels. He is now working for the Arizona State 4-H office as a Curriculum Specialist, where he continues to enjoy bringing learning experience to youth. He received both his undergraduate degree in philosophy and his graduate degree in science education at the University of Arizona.</a:t>
            </a:r>
            <a:br>
              <a:rPr lang="en-US">
                <a:latin typeface="Calibri"/>
                <a:cs typeface="Calibri"/>
              </a:rPr>
            </a:br>
            <a:endParaRPr lang="en-US"/>
          </a:p>
        </p:txBody>
      </p:sp>
      <p:sp>
        <p:nvSpPr>
          <p:cNvPr id="3" name="Content Placeholder 2">
            <a:extLst>
              <a:ext uri="{FF2B5EF4-FFF2-40B4-BE49-F238E27FC236}">
                <a16:creationId xmlns:a16="http://schemas.microsoft.com/office/drawing/2014/main" id="{C72DC9E2-9ED5-4E41-8CF3-1043E6BC9F55}"/>
              </a:ext>
            </a:extLst>
          </p:cNvPr>
          <p:cNvSpPr>
            <a:spLocks noGrp="1"/>
          </p:cNvSpPr>
          <p:nvPr>
            <p:ph idx="1"/>
          </p:nvPr>
        </p:nvSpPr>
        <p:spPr>
          <a:xfrm>
            <a:off x="1371600" y="3029854"/>
            <a:ext cx="9601200" cy="1165018"/>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effectLst/>
                <a:uLnTx/>
                <a:uFillTx/>
                <a:latin typeface="Calibri" panose="020F0502020204030204"/>
                <a:ea typeface="+mn-ea"/>
                <a:cs typeface="+mn-cs"/>
              </a:rPr>
              <a:t>Sustainable Bioeconomy for Arid Regions Center of Excellence:</a:t>
            </a:r>
            <a:r>
              <a:rPr kumimoji="0" lang="en-US" sz="2800" b="0" i="0" u="none" strike="noStrike" kern="1200" cap="none" spc="0" normalizeH="0" baseline="0" noProof="0">
                <a:ln>
                  <a:noFill/>
                </a:ln>
                <a:effectLst/>
                <a:uLnTx/>
                <a:uFillTx/>
                <a:latin typeface="Calibri" panose="020F0502020204030204"/>
                <a:ea typeface="+mn-ea"/>
                <a:cs typeface="+mn-cs"/>
              </a:rPr>
              <a:t> </a:t>
            </a:r>
            <a:r>
              <a:rPr kumimoji="0" lang="en-US" sz="2800" b="1" i="0" u="none" strike="noStrike" kern="1200" cap="none" spc="0" normalizeH="0" baseline="0" noProof="0">
                <a:ln>
                  <a:noFill/>
                </a:ln>
                <a:effectLst/>
                <a:uLnTx/>
                <a:uFillTx/>
                <a:latin typeface="Calibri" panose="020F0502020204030204"/>
                <a:ea typeface="+mn-ea"/>
                <a:cs typeface="+mn-cs"/>
              </a:rPr>
              <a:t>https://sbar.arizona.edu</a:t>
            </a:r>
          </a:p>
          <a:p>
            <a:endParaRPr lang="en-US"/>
          </a:p>
        </p:txBody>
      </p:sp>
      <p:sp>
        <p:nvSpPr>
          <p:cNvPr id="7" name="TextBox 6">
            <a:extLst>
              <a:ext uri="{FF2B5EF4-FFF2-40B4-BE49-F238E27FC236}">
                <a16:creationId xmlns:a16="http://schemas.microsoft.com/office/drawing/2014/main" id="{B8584BD3-725D-4051-BCB9-A99293EA75C0}"/>
              </a:ext>
            </a:extLst>
          </p:cNvPr>
          <p:cNvSpPr txBox="1"/>
          <p:nvPr/>
        </p:nvSpPr>
        <p:spPr>
          <a:xfrm>
            <a:off x="1639614" y="4259041"/>
            <a:ext cx="9333186" cy="923330"/>
          </a:xfrm>
          <a:prstGeom prst="rect">
            <a:avLst/>
          </a:prstGeom>
          <a:noFill/>
        </p:spPr>
        <p:txBody>
          <a:bodyPr wrap="square">
            <a:spAutoFit/>
          </a:bodyPr>
          <a:lstStyle/>
          <a:p>
            <a:r>
              <a:rPr lang="en-US" sz="1800"/>
              <a:t>Any opinions, findings, conclusions, or recommendations expressed in this </a:t>
            </a:r>
            <a:r>
              <a:rPr lang="en-US" sz="1800">
                <a:solidFill>
                  <a:schemeClr val="bg1">
                    <a:lumMod val="50000"/>
                  </a:schemeClr>
                </a:solidFill>
              </a:rPr>
              <a:t>video </a:t>
            </a:r>
            <a:r>
              <a:rPr lang="en-US" sz="1800"/>
              <a:t>are those of the author(s) and do not necessarily reflect the view of the U.S. Department of Agriculture. Grant # 2017-68005-26867.</a:t>
            </a:r>
          </a:p>
        </p:txBody>
      </p:sp>
      <p:pic>
        <p:nvPicPr>
          <p:cNvPr id="8" name="Picture 7">
            <a:extLst>
              <a:ext uri="{FF2B5EF4-FFF2-40B4-BE49-F238E27FC236}">
                <a16:creationId xmlns:a16="http://schemas.microsoft.com/office/drawing/2014/main" id="{FF2B8A38-4E0A-4A5F-9153-CDD68048E47B}"/>
              </a:ext>
            </a:extLst>
          </p:cNvPr>
          <p:cNvPicPr>
            <a:picLocks noChangeAspect="1"/>
          </p:cNvPicPr>
          <p:nvPr/>
        </p:nvPicPr>
        <p:blipFill>
          <a:blip r:embed="rId2"/>
          <a:stretch>
            <a:fillRect/>
          </a:stretch>
        </p:blipFill>
        <p:spPr>
          <a:xfrm>
            <a:off x="6306207" y="5562979"/>
            <a:ext cx="4823046" cy="791365"/>
          </a:xfrm>
          <a:prstGeom prst="rect">
            <a:avLst/>
          </a:prstGeom>
        </p:spPr>
      </p:pic>
      <p:pic>
        <p:nvPicPr>
          <p:cNvPr id="9" name="Picture 8">
            <a:extLst>
              <a:ext uri="{FF2B5EF4-FFF2-40B4-BE49-F238E27FC236}">
                <a16:creationId xmlns:a16="http://schemas.microsoft.com/office/drawing/2014/main" id="{C98F02C2-842E-412C-9520-BAD8501E2EF8}"/>
              </a:ext>
            </a:extLst>
          </p:cNvPr>
          <p:cNvPicPr>
            <a:picLocks noChangeAspect="1"/>
          </p:cNvPicPr>
          <p:nvPr/>
        </p:nvPicPr>
        <p:blipFill>
          <a:blip r:embed="rId3"/>
          <a:stretch>
            <a:fillRect/>
          </a:stretch>
        </p:blipFill>
        <p:spPr>
          <a:xfrm>
            <a:off x="1371600" y="5579864"/>
            <a:ext cx="4279063" cy="757597"/>
          </a:xfrm>
          <a:prstGeom prst="rect">
            <a:avLst/>
          </a:prstGeom>
        </p:spPr>
      </p:pic>
    </p:spTree>
    <p:extLst>
      <p:ext uri="{BB962C8B-B14F-4D97-AF65-F5344CB8AC3E}">
        <p14:creationId xmlns:p14="http://schemas.microsoft.com/office/powerpoint/2010/main" val="2523983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Biofuel &amp; Biodiesel</a:t>
            </a:r>
            <a:endParaRPr lang="en-US" sz="3600"/>
          </a:p>
        </p:txBody>
      </p:sp>
      <p:sp>
        <p:nvSpPr>
          <p:cNvPr id="3" name="Content Placeholder 2"/>
          <p:cNvSpPr>
            <a:spLocks noGrp="1"/>
          </p:cNvSpPr>
          <p:nvPr>
            <p:ph idx="1"/>
          </p:nvPr>
        </p:nvSpPr>
        <p:spPr/>
        <p:txBody>
          <a:bodyPr/>
          <a:lstStyle/>
          <a:p>
            <a:pPr marL="457200" indent="-457200">
              <a:buFont typeface="+mj-lt"/>
              <a:buAutoNum type="arabicPeriod"/>
            </a:pPr>
            <a:r>
              <a:rPr lang="en-US"/>
              <a:t>What is the difference between biofuel and biodiesel?</a:t>
            </a:r>
          </a:p>
          <a:p>
            <a:pPr marL="457200" indent="-457200">
              <a:buFont typeface="+mj-lt"/>
              <a:buAutoNum type="arabicPeriod"/>
            </a:pPr>
            <a:r>
              <a:rPr lang="en-US"/>
              <a:t>What is biodiesel made from?</a:t>
            </a:r>
          </a:p>
          <a:p>
            <a:pPr marL="457200" indent="-457200">
              <a:buFont typeface="+mj-lt"/>
              <a:buAutoNum type="arabicPeriod"/>
            </a:pPr>
            <a:r>
              <a:rPr lang="en-US"/>
              <a:t>Are biofuels renewable?</a:t>
            </a:r>
          </a:p>
          <a:p>
            <a:pPr marL="457200" indent="-457200">
              <a:buFont typeface="+mj-lt"/>
              <a:buAutoNum type="arabicPeriod"/>
            </a:pPr>
            <a:endParaRPr lang="en-US"/>
          </a:p>
          <a:p>
            <a:r>
              <a:rPr lang="en-US">
                <a:hlinkClick r:id="rId3"/>
              </a:rPr>
              <a:t>https://www.youtube.com/watch?v=ZGmwtDffc74</a:t>
            </a:r>
            <a:endParaRPr lang="en-US"/>
          </a:p>
        </p:txBody>
      </p:sp>
      <p:pic>
        <p:nvPicPr>
          <p:cNvPr id="4" name="Picture 3"/>
          <p:cNvPicPr>
            <a:picLocks noChangeAspect="1"/>
          </p:cNvPicPr>
          <p:nvPr/>
        </p:nvPicPr>
        <p:blipFill>
          <a:blip r:embed="rId4"/>
          <a:stretch>
            <a:fillRect/>
          </a:stretch>
        </p:blipFill>
        <p:spPr>
          <a:xfrm>
            <a:off x="6919024" y="369542"/>
            <a:ext cx="1859782" cy="1949116"/>
          </a:xfrm>
          <a:prstGeom prst="rect">
            <a:avLst/>
          </a:prstGeom>
        </p:spPr>
      </p:pic>
      <p:pic>
        <p:nvPicPr>
          <p:cNvPr id="5" name="Picture 4"/>
          <p:cNvPicPr>
            <a:picLocks noChangeAspect="1"/>
          </p:cNvPicPr>
          <p:nvPr/>
        </p:nvPicPr>
        <p:blipFill>
          <a:blip r:embed="rId5"/>
          <a:stretch>
            <a:fillRect/>
          </a:stretch>
        </p:blipFill>
        <p:spPr>
          <a:xfrm>
            <a:off x="9455395" y="4166163"/>
            <a:ext cx="1871579" cy="1871579"/>
          </a:xfrm>
          <a:prstGeom prst="rect">
            <a:avLst/>
          </a:prstGeom>
        </p:spPr>
      </p:pic>
      <p:pic>
        <p:nvPicPr>
          <p:cNvPr id="1026" name="Picture 2" desc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1008" y="3934748"/>
            <a:ext cx="1794387" cy="179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66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Background information</a:t>
            </a:r>
          </a:p>
        </p:txBody>
      </p:sp>
      <p:sp>
        <p:nvSpPr>
          <p:cNvPr id="5" name="Content Placeholder 4"/>
          <p:cNvSpPr>
            <a:spLocks noGrp="1"/>
          </p:cNvSpPr>
          <p:nvPr>
            <p:ph idx="1"/>
          </p:nvPr>
        </p:nvSpPr>
        <p:spPr>
          <a:xfrm>
            <a:off x="1251678" y="1755059"/>
            <a:ext cx="10178322" cy="3593591"/>
          </a:xfrm>
        </p:spPr>
        <p:txBody>
          <a:bodyPr/>
          <a:lstStyle/>
          <a:p>
            <a:r>
              <a:rPr lang="en-US" sz="2800"/>
              <a:t>Biodiesel is a type of biofuel.</a:t>
            </a:r>
          </a:p>
          <a:p>
            <a:r>
              <a:rPr lang="en-US" sz="2800"/>
              <a:t>Biodiesel is made by the extraction of natural oils from plants and seeds.</a:t>
            </a:r>
          </a:p>
          <a:p>
            <a:pPr lvl="1"/>
            <a:r>
              <a:rPr lang="en-US" sz="2400"/>
              <a:t>For example: corn and soybeans.</a:t>
            </a:r>
          </a:p>
          <a:p>
            <a:pPr lvl="1"/>
            <a:endParaRPr lang="en-US"/>
          </a:p>
        </p:txBody>
      </p:sp>
      <p:pic>
        <p:nvPicPr>
          <p:cNvPr id="5122" name="Picture 2" descr="mage result for clipart co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4464" y="2992543"/>
            <a:ext cx="3033646" cy="29823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3409" y="3671690"/>
            <a:ext cx="2527768" cy="2527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010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Let’s compare</a:t>
            </a:r>
          </a:p>
        </p:txBody>
      </p:sp>
      <p:graphicFrame>
        <p:nvGraphicFramePr>
          <p:cNvPr id="4" name="Content Placeholder 3"/>
          <p:cNvGraphicFramePr>
            <a:graphicFrameLocks noGrp="1"/>
          </p:cNvGraphicFramePr>
          <p:nvPr>
            <p:ph idx="1"/>
          </p:nvPr>
        </p:nvGraphicFramePr>
        <p:xfrm>
          <a:off x="1250949" y="1874517"/>
          <a:ext cx="10179051" cy="4297680"/>
        </p:xfrm>
        <a:graphic>
          <a:graphicData uri="http://schemas.openxmlformats.org/drawingml/2006/table">
            <a:tbl>
              <a:tblPr firstRow="1" bandRow="1">
                <a:tableStyleId>{5C22544A-7EE6-4342-B048-85BDC9FD1C3A}</a:tableStyleId>
              </a:tblPr>
              <a:tblGrid>
                <a:gridCol w="3393017">
                  <a:extLst>
                    <a:ext uri="{9D8B030D-6E8A-4147-A177-3AD203B41FA5}">
                      <a16:colId xmlns:a16="http://schemas.microsoft.com/office/drawing/2014/main" val="20000"/>
                    </a:ext>
                  </a:extLst>
                </a:gridCol>
                <a:gridCol w="3393017">
                  <a:extLst>
                    <a:ext uri="{9D8B030D-6E8A-4147-A177-3AD203B41FA5}">
                      <a16:colId xmlns:a16="http://schemas.microsoft.com/office/drawing/2014/main" val="20001"/>
                    </a:ext>
                  </a:extLst>
                </a:gridCol>
                <a:gridCol w="3393017">
                  <a:extLst>
                    <a:ext uri="{9D8B030D-6E8A-4147-A177-3AD203B41FA5}">
                      <a16:colId xmlns:a16="http://schemas.microsoft.com/office/drawing/2014/main" val="20002"/>
                    </a:ext>
                  </a:extLst>
                </a:gridCol>
              </a:tblGrid>
              <a:tr h="370840">
                <a:tc>
                  <a:txBody>
                    <a:bodyPr/>
                    <a:lstStyle/>
                    <a:p>
                      <a:endParaRPr lang="en-US" sz="2400"/>
                    </a:p>
                  </a:txBody>
                  <a:tcPr/>
                </a:tc>
                <a:tc>
                  <a:txBody>
                    <a:bodyPr/>
                    <a:lstStyle/>
                    <a:p>
                      <a:r>
                        <a:rPr lang="en-US" sz="2400"/>
                        <a:t>CONS</a:t>
                      </a:r>
                    </a:p>
                  </a:txBody>
                  <a:tcPr/>
                </a:tc>
                <a:tc>
                  <a:txBody>
                    <a:bodyPr/>
                    <a:lstStyle/>
                    <a:p>
                      <a:r>
                        <a:rPr lang="en-US" sz="2400"/>
                        <a:t>PROS</a:t>
                      </a:r>
                    </a:p>
                  </a:txBody>
                  <a:tcPr/>
                </a:tc>
                <a:extLst>
                  <a:ext uri="{0D108BD9-81ED-4DB2-BD59-A6C34878D82A}">
                    <a16:rowId xmlns:a16="http://schemas.microsoft.com/office/drawing/2014/main" val="10000"/>
                  </a:ext>
                </a:extLst>
              </a:tr>
              <a:tr h="370840">
                <a:tc>
                  <a:txBody>
                    <a:bodyPr/>
                    <a:lstStyle/>
                    <a:p>
                      <a:r>
                        <a:rPr lang="en-US" sz="3200" b="1"/>
                        <a:t>Fossil Fuels</a:t>
                      </a:r>
                    </a:p>
                  </a:txBody>
                  <a:tcPr/>
                </a:tc>
                <a:tc>
                  <a:txBody>
                    <a:bodyPr/>
                    <a:lstStyle/>
                    <a:p>
                      <a:pPr marL="342900" indent="-342900">
                        <a:buFont typeface="+mj-lt"/>
                        <a:buAutoNum type="arabicPeriod"/>
                      </a:pPr>
                      <a:r>
                        <a:rPr lang="en-US" sz="2400"/>
                        <a:t>_</a:t>
                      </a:r>
                    </a:p>
                    <a:p>
                      <a:pPr marL="342900" indent="-342900">
                        <a:buFont typeface="+mj-lt"/>
                        <a:buAutoNum type="arabicPeriod"/>
                      </a:pPr>
                      <a:r>
                        <a:rPr lang="en-US" sz="2400"/>
                        <a:t>_</a:t>
                      </a:r>
                    </a:p>
                    <a:p>
                      <a:pPr marL="342900" indent="-342900">
                        <a:buFont typeface="+mj-lt"/>
                        <a:buAutoNum type="arabicPeriod"/>
                      </a:pPr>
                      <a:r>
                        <a:rPr lang="en-US" sz="2400"/>
                        <a:t>_</a:t>
                      </a:r>
                    </a:p>
                    <a:p>
                      <a:pPr marL="342900" indent="-342900">
                        <a:buFont typeface="+mj-lt"/>
                        <a:buAutoNum type="arabicPeriod"/>
                      </a:pPr>
                      <a:endParaRPr lang="en-US" sz="2400"/>
                    </a:p>
                    <a:p>
                      <a:pPr marL="342900" indent="-342900">
                        <a:buFont typeface="+mj-lt"/>
                        <a:buAutoNum type="arabicPeriod"/>
                      </a:pPr>
                      <a:endParaRPr lang="en-US" sz="2400"/>
                    </a:p>
                  </a:txBody>
                  <a:tcPr/>
                </a:tc>
                <a:tc>
                  <a:txBody>
                    <a:bodyPr/>
                    <a:lstStyle/>
                    <a:p>
                      <a:pPr marL="342900" indent="-342900">
                        <a:buFont typeface="+mj-lt"/>
                        <a:buAutoNum type="arabicPeriod"/>
                      </a:pPr>
                      <a:r>
                        <a:rPr lang="en-US" sz="2400"/>
                        <a:t>_</a:t>
                      </a:r>
                    </a:p>
                    <a:p>
                      <a:pPr marL="342900" indent="-342900">
                        <a:buFont typeface="+mj-lt"/>
                        <a:buAutoNum type="arabicPeriod"/>
                      </a:pPr>
                      <a:r>
                        <a:rPr lang="en-US" sz="2400"/>
                        <a:t>_</a:t>
                      </a:r>
                    </a:p>
                    <a:p>
                      <a:pPr marL="342900" indent="-342900">
                        <a:buFont typeface="+mj-lt"/>
                        <a:buAutoNum type="arabicPeriod"/>
                      </a:pPr>
                      <a:r>
                        <a:rPr lang="en-US" sz="2400"/>
                        <a:t>_</a:t>
                      </a:r>
                    </a:p>
                  </a:txBody>
                  <a:tcPr/>
                </a:tc>
                <a:extLst>
                  <a:ext uri="{0D108BD9-81ED-4DB2-BD59-A6C34878D82A}">
                    <a16:rowId xmlns:a16="http://schemas.microsoft.com/office/drawing/2014/main" val="10001"/>
                  </a:ext>
                </a:extLst>
              </a:tr>
              <a:tr h="370840">
                <a:tc>
                  <a:txBody>
                    <a:bodyPr/>
                    <a:lstStyle/>
                    <a:p>
                      <a:r>
                        <a:rPr lang="en-US" sz="3200" b="1"/>
                        <a:t>Biodiesel</a:t>
                      </a:r>
                    </a:p>
                  </a:txBody>
                  <a:tcPr/>
                </a:tc>
                <a:tc>
                  <a:txBody>
                    <a:bodyPr/>
                    <a:lstStyle/>
                    <a:p>
                      <a:pPr marL="342900" indent="-342900">
                        <a:buFont typeface="+mj-lt"/>
                        <a:buAutoNum type="arabicPeriod"/>
                      </a:pPr>
                      <a:r>
                        <a:rPr lang="en-US" sz="2400"/>
                        <a:t>_</a:t>
                      </a:r>
                    </a:p>
                    <a:p>
                      <a:pPr marL="342900" indent="-342900">
                        <a:buFont typeface="+mj-lt"/>
                        <a:buAutoNum type="arabicPeriod"/>
                      </a:pPr>
                      <a:r>
                        <a:rPr lang="en-US" sz="2400"/>
                        <a:t>_</a:t>
                      </a:r>
                    </a:p>
                    <a:p>
                      <a:pPr marL="342900" indent="-342900">
                        <a:buFont typeface="+mj-lt"/>
                        <a:buAutoNum type="arabicPeriod"/>
                      </a:pPr>
                      <a:r>
                        <a:rPr lang="en-US" sz="2400"/>
                        <a:t>_</a:t>
                      </a:r>
                    </a:p>
                    <a:p>
                      <a:pPr marL="342900" indent="-342900">
                        <a:buFont typeface="+mj-lt"/>
                        <a:buAutoNum type="arabicPeriod"/>
                      </a:pPr>
                      <a:endParaRPr lang="en-US" sz="2400"/>
                    </a:p>
                    <a:p>
                      <a:pPr marL="342900" indent="-342900">
                        <a:buFont typeface="+mj-lt"/>
                        <a:buAutoNum type="arabicPeriod"/>
                      </a:pPr>
                      <a:endParaRPr lang="en-US" sz="2400"/>
                    </a:p>
                  </a:txBody>
                  <a:tcPr/>
                </a:tc>
                <a:tc>
                  <a:txBody>
                    <a:bodyPr/>
                    <a:lstStyle/>
                    <a:p>
                      <a:pPr marL="342900" indent="-342900">
                        <a:buFont typeface="+mj-lt"/>
                        <a:buAutoNum type="arabicPeriod"/>
                      </a:pPr>
                      <a:r>
                        <a:rPr lang="en-US" sz="2400" baseline="0"/>
                        <a:t>_</a:t>
                      </a:r>
                    </a:p>
                    <a:p>
                      <a:pPr marL="342900" indent="-342900">
                        <a:buFont typeface="+mj-lt"/>
                        <a:buAutoNum type="arabicPeriod"/>
                      </a:pPr>
                      <a:r>
                        <a:rPr lang="en-US" sz="2400" baseline="0"/>
                        <a:t>_</a:t>
                      </a:r>
                    </a:p>
                    <a:p>
                      <a:pPr marL="342900" indent="-342900">
                        <a:buFont typeface="+mj-lt"/>
                        <a:buAutoNum type="arabicPeriod"/>
                      </a:pPr>
                      <a:r>
                        <a:rPr lang="en-US" sz="2400" baseline="0"/>
                        <a:t>_</a:t>
                      </a:r>
                    </a:p>
                  </a:txBody>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2"/>
          <a:stretch>
            <a:fillRect/>
          </a:stretch>
        </p:blipFill>
        <p:spPr>
          <a:xfrm>
            <a:off x="3142773" y="2863114"/>
            <a:ext cx="1331533" cy="1331533"/>
          </a:xfrm>
          <a:prstGeom prst="rect">
            <a:avLst/>
          </a:prstGeom>
        </p:spPr>
      </p:pic>
      <p:pic>
        <p:nvPicPr>
          <p:cNvPr id="6" name="Picture 5"/>
          <p:cNvPicPr>
            <a:picLocks noChangeAspect="1"/>
          </p:cNvPicPr>
          <p:nvPr/>
        </p:nvPicPr>
        <p:blipFill>
          <a:blip r:embed="rId3"/>
          <a:stretch>
            <a:fillRect/>
          </a:stretch>
        </p:blipFill>
        <p:spPr>
          <a:xfrm>
            <a:off x="3128025" y="4774298"/>
            <a:ext cx="1331533" cy="1331533"/>
          </a:xfrm>
          <a:prstGeom prst="rect">
            <a:avLst/>
          </a:prstGeom>
        </p:spPr>
      </p:pic>
    </p:spTree>
    <p:extLst>
      <p:ext uri="{BB962C8B-B14F-4D97-AF65-F5344CB8AC3E}">
        <p14:creationId xmlns:p14="http://schemas.microsoft.com/office/powerpoint/2010/main" val="200285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Let’s compare</a:t>
            </a:r>
          </a:p>
        </p:txBody>
      </p:sp>
      <p:graphicFrame>
        <p:nvGraphicFramePr>
          <p:cNvPr id="4" name="Content Placeholder 3"/>
          <p:cNvGraphicFramePr>
            <a:graphicFrameLocks noGrp="1"/>
          </p:cNvGraphicFramePr>
          <p:nvPr>
            <p:ph idx="1"/>
          </p:nvPr>
        </p:nvGraphicFramePr>
        <p:xfrm>
          <a:off x="1250949" y="1874517"/>
          <a:ext cx="10179051" cy="4844469"/>
        </p:xfrm>
        <a:graphic>
          <a:graphicData uri="http://schemas.openxmlformats.org/drawingml/2006/table">
            <a:tbl>
              <a:tblPr firstRow="1" bandRow="1">
                <a:tableStyleId>{5C22544A-7EE6-4342-B048-85BDC9FD1C3A}</a:tableStyleId>
              </a:tblPr>
              <a:tblGrid>
                <a:gridCol w="3393017">
                  <a:extLst>
                    <a:ext uri="{9D8B030D-6E8A-4147-A177-3AD203B41FA5}">
                      <a16:colId xmlns:a16="http://schemas.microsoft.com/office/drawing/2014/main" val="20000"/>
                    </a:ext>
                  </a:extLst>
                </a:gridCol>
                <a:gridCol w="3393017">
                  <a:extLst>
                    <a:ext uri="{9D8B030D-6E8A-4147-A177-3AD203B41FA5}">
                      <a16:colId xmlns:a16="http://schemas.microsoft.com/office/drawing/2014/main" val="20001"/>
                    </a:ext>
                  </a:extLst>
                </a:gridCol>
                <a:gridCol w="3393017">
                  <a:extLst>
                    <a:ext uri="{9D8B030D-6E8A-4147-A177-3AD203B41FA5}">
                      <a16:colId xmlns:a16="http://schemas.microsoft.com/office/drawing/2014/main" val="20002"/>
                    </a:ext>
                  </a:extLst>
                </a:gridCol>
              </a:tblGrid>
              <a:tr h="492013">
                <a:tc>
                  <a:txBody>
                    <a:bodyPr/>
                    <a:lstStyle/>
                    <a:p>
                      <a:endParaRPr lang="en-US" sz="2400"/>
                    </a:p>
                  </a:txBody>
                  <a:tcPr/>
                </a:tc>
                <a:tc>
                  <a:txBody>
                    <a:bodyPr/>
                    <a:lstStyle/>
                    <a:p>
                      <a:r>
                        <a:rPr lang="en-US" sz="2400"/>
                        <a:t>CONS</a:t>
                      </a:r>
                    </a:p>
                  </a:txBody>
                  <a:tcPr/>
                </a:tc>
                <a:tc>
                  <a:txBody>
                    <a:bodyPr/>
                    <a:lstStyle/>
                    <a:p>
                      <a:r>
                        <a:rPr lang="en-US" sz="2400"/>
                        <a:t>PROS</a:t>
                      </a:r>
                    </a:p>
                  </a:txBody>
                  <a:tcPr/>
                </a:tc>
                <a:extLst>
                  <a:ext uri="{0D108BD9-81ED-4DB2-BD59-A6C34878D82A}">
                    <a16:rowId xmlns:a16="http://schemas.microsoft.com/office/drawing/2014/main" val="10000"/>
                  </a:ext>
                </a:extLst>
              </a:tr>
              <a:tr h="1672845">
                <a:tc>
                  <a:txBody>
                    <a:bodyPr/>
                    <a:lstStyle/>
                    <a:p>
                      <a:r>
                        <a:rPr lang="en-US" sz="3200" b="1"/>
                        <a:t>Fossil Fuels</a:t>
                      </a:r>
                    </a:p>
                  </a:txBody>
                  <a:tcPr/>
                </a:tc>
                <a:tc>
                  <a:txBody>
                    <a:bodyPr/>
                    <a:lstStyle/>
                    <a:p>
                      <a:pPr marL="342900" indent="-342900">
                        <a:buFont typeface="+mj-lt"/>
                        <a:buAutoNum type="arabicPeriod"/>
                      </a:pPr>
                      <a:r>
                        <a:rPr lang="en-US" sz="2400"/>
                        <a:t>Non-renewable</a:t>
                      </a:r>
                    </a:p>
                    <a:p>
                      <a:pPr marL="342900" indent="-342900">
                        <a:buFont typeface="+mj-lt"/>
                        <a:buAutoNum type="arabicPeriod"/>
                      </a:pPr>
                      <a:r>
                        <a:rPr lang="en-US" sz="2400"/>
                        <a:t>Pollution</a:t>
                      </a:r>
                    </a:p>
                    <a:p>
                      <a:pPr marL="342900" indent="-342900">
                        <a:buFont typeface="+mj-lt"/>
                        <a:buAutoNum type="arabicPeriod"/>
                      </a:pPr>
                      <a:r>
                        <a:rPr lang="en-US" sz="2400"/>
                        <a:t>Dangerous</a:t>
                      </a:r>
                      <a:r>
                        <a:rPr lang="en-US" sz="2400" baseline="0"/>
                        <a:t> to extract from Earth</a:t>
                      </a:r>
                      <a:endParaRPr lang="en-US" sz="2400"/>
                    </a:p>
                  </a:txBody>
                  <a:tcPr/>
                </a:tc>
                <a:tc>
                  <a:txBody>
                    <a:bodyPr/>
                    <a:lstStyle/>
                    <a:p>
                      <a:pPr marL="342900" indent="-342900">
                        <a:buFont typeface="+mj-lt"/>
                        <a:buAutoNum type="arabicPeriod"/>
                      </a:pPr>
                      <a:r>
                        <a:rPr lang="en-US" sz="2400"/>
                        <a:t>Has been used for</a:t>
                      </a:r>
                      <a:r>
                        <a:rPr lang="en-US" sz="2400" baseline="0"/>
                        <a:t> a long time</a:t>
                      </a:r>
                    </a:p>
                    <a:p>
                      <a:pPr marL="342900" indent="-342900">
                        <a:buFont typeface="+mj-lt"/>
                        <a:buAutoNum type="arabicPeriod"/>
                      </a:pPr>
                      <a:r>
                        <a:rPr lang="en-US" sz="2400" baseline="0"/>
                        <a:t>We use them everyday</a:t>
                      </a:r>
                    </a:p>
                    <a:p>
                      <a:pPr marL="342900" indent="-342900">
                        <a:buFont typeface="+mj-lt"/>
                        <a:buAutoNum type="arabicPeriod"/>
                      </a:pPr>
                      <a:r>
                        <a:rPr lang="en-US" sz="2400" baseline="0"/>
                        <a:t>Reliable energy source</a:t>
                      </a:r>
                      <a:endParaRPr lang="en-US" sz="2400"/>
                    </a:p>
                  </a:txBody>
                  <a:tcPr/>
                </a:tc>
                <a:extLst>
                  <a:ext uri="{0D108BD9-81ED-4DB2-BD59-A6C34878D82A}">
                    <a16:rowId xmlns:a16="http://schemas.microsoft.com/office/drawing/2014/main" val="10001"/>
                  </a:ext>
                </a:extLst>
              </a:tr>
              <a:tr h="2066456">
                <a:tc>
                  <a:txBody>
                    <a:bodyPr/>
                    <a:lstStyle/>
                    <a:p>
                      <a:r>
                        <a:rPr lang="en-US" sz="3200" b="1"/>
                        <a:t>Biodiesel</a:t>
                      </a:r>
                    </a:p>
                  </a:txBody>
                  <a:tcPr/>
                </a:tc>
                <a:tc>
                  <a:txBody>
                    <a:bodyPr/>
                    <a:lstStyle/>
                    <a:p>
                      <a:pPr marL="342900" indent="-342900">
                        <a:buFont typeface="+mj-lt"/>
                        <a:buAutoNum type="arabicPeriod"/>
                      </a:pPr>
                      <a:endParaRPr lang="en-US" sz="2400"/>
                    </a:p>
                  </a:txBody>
                  <a:tcPr/>
                </a:tc>
                <a:tc>
                  <a:txBody>
                    <a:bodyPr/>
                    <a:lstStyle/>
                    <a:p>
                      <a:pPr marL="342900" indent="-342900">
                        <a:buFont typeface="+mj-lt"/>
                        <a:buAutoNum type="arabicPeriod"/>
                      </a:pPr>
                      <a:endParaRPr lang="en-US" sz="2400" baseline="0"/>
                    </a:p>
                  </a:txBody>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2"/>
          <a:stretch>
            <a:fillRect/>
          </a:stretch>
        </p:blipFill>
        <p:spPr>
          <a:xfrm>
            <a:off x="3128025" y="4774298"/>
            <a:ext cx="1331533" cy="1331533"/>
          </a:xfrm>
          <a:prstGeom prst="rect">
            <a:avLst/>
          </a:prstGeom>
        </p:spPr>
      </p:pic>
      <p:pic>
        <p:nvPicPr>
          <p:cNvPr id="6" name="Picture 5"/>
          <p:cNvPicPr>
            <a:picLocks noChangeAspect="1"/>
          </p:cNvPicPr>
          <p:nvPr/>
        </p:nvPicPr>
        <p:blipFill>
          <a:blip r:embed="rId3"/>
          <a:stretch>
            <a:fillRect/>
          </a:stretch>
        </p:blipFill>
        <p:spPr>
          <a:xfrm>
            <a:off x="3128025" y="2745123"/>
            <a:ext cx="1331533" cy="1331533"/>
          </a:xfrm>
          <a:prstGeom prst="rect">
            <a:avLst/>
          </a:prstGeom>
        </p:spPr>
      </p:pic>
    </p:spTree>
    <p:extLst>
      <p:ext uri="{BB962C8B-B14F-4D97-AF65-F5344CB8AC3E}">
        <p14:creationId xmlns:p14="http://schemas.microsoft.com/office/powerpoint/2010/main" val="40288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949" y="551793"/>
            <a:ext cx="10179051" cy="1723073"/>
          </a:xfrm>
        </p:spPr>
        <p:txBody>
          <a:bodyPr/>
          <a:lstStyle/>
          <a:p>
            <a:pPr algn="ctr"/>
            <a:r>
              <a:rPr lang="en-US"/>
              <a:t>Let’s compare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7283272"/>
              </p:ext>
            </p:extLst>
          </p:nvPr>
        </p:nvGraphicFramePr>
        <p:xfrm>
          <a:off x="1250949" y="1158625"/>
          <a:ext cx="10179051" cy="5699375"/>
        </p:xfrm>
        <a:graphic>
          <a:graphicData uri="http://schemas.openxmlformats.org/drawingml/2006/table">
            <a:tbl>
              <a:tblPr firstRow="1" bandRow="1">
                <a:tableStyleId>{5C22544A-7EE6-4342-B048-85BDC9FD1C3A}</a:tableStyleId>
              </a:tblPr>
              <a:tblGrid>
                <a:gridCol w="3393017">
                  <a:extLst>
                    <a:ext uri="{9D8B030D-6E8A-4147-A177-3AD203B41FA5}">
                      <a16:colId xmlns:a16="http://schemas.microsoft.com/office/drawing/2014/main" val="20000"/>
                    </a:ext>
                  </a:extLst>
                </a:gridCol>
                <a:gridCol w="3393017">
                  <a:extLst>
                    <a:ext uri="{9D8B030D-6E8A-4147-A177-3AD203B41FA5}">
                      <a16:colId xmlns:a16="http://schemas.microsoft.com/office/drawing/2014/main" val="20001"/>
                    </a:ext>
                  </a:extLst>
                </a:gridCol>
                <a:gridCol w="3393017">
                  <a:extLst>
                    <a:ext uri="{9D8B030D-6E8A-4147-A177-3AD203B41FA5}">
                      <a16:colId xmlns:a16="http://schemas.microsoft.com/office/drawing/2014/main" val="20002"/>
                    </a:ext>
                  </a:extLst>
                </a:gridCol>
              </a:tblGrid>
              <a:tr h="516442">
                <a:tc>
                  <a:txBody>
                    <a:bodyPr/>
                    <a:lstStyle/>
                    <a:p>
                      <a:endParaRPr lang="en-US" sz="2400"/>
                    </a:p>
                  </a:txBody>
                  <a:tcPr/>
                </a:tc>
                <a:tc>
                  <a:txBody>
                    <a:bodyPr/>
                    <a:lstStyle/>
                    <a:p>
                      <a:r>
                        <a:rPr lang="en-US" sz="2400"/>
                        <a:t>CONS</a:t>
                      </a:r>
                    </a:p>
                  </a:txBody>
                  <a:tcPr/>
                </a:tc>
                <a:tc>
                  <a:txBody>
                    <a:bodyPr/>
                    <a:lstStyle/>
                    <a:p>
                      <a:r>
                        <a:rPr lang="en-US" sz="2400"/>
                        <a:t>PROS</a:t>
                      </a:r>
                    </a:p>
                  </a:txBody>
                  <a:tcPr/>
                </a:tc>
                <a:extLst>
                  <a:ext uri="{0D108BD9-81ED-4DB2-BD59-A6C34878D82A}">
                    <a16:rowId xmlns:a16="http://schemas.microsoft.com/office/drawing/2014/main" val="10000"/>
                  </a:ext>
                </a:extLst>
              </a:tr>
              <a:tr h="2399506">
                <a:tc>
                  <a:txBody>
                    <a:bodyPr/>
                    <a:lstStyle/>
                    <a:p>
                      <a:r>
                        <a:rPr lang="en-US" sz="3200" b="1"/>
                        <a:t>Fossil Fuels</a:t>
                      </a:r>
                    </a:p>
                  </a:txBody>
                  <a:tcPr/>
                </a:tc>
                <a:tc>
                  <a:txBody>
                    <a:bodyPr/>
                    <a:lstStyle/>
                    <a:p>
                      <a:pPr marL="342900" indent="-342900">
                        <a:buFont typeface="+mj-lt"/>
                        <a:buAutoNum type="arabicPeriod"/>
                      </a:pPr>
                      <a:r>
                        <a:rPr lang="en-US" sz="2400"/>
                        <a:t>Non-renewable</a:t>
                      </a:r>
                    </a:p>
                    <a:p>
                      <a:pPr marL="342900" indent="-342900">
                        <a:buFont typeface="+mj-lt"/>
                        <a:buAutoNum type="arabicPeriod"/>
                      </a:pPr>
                      <a:r>
                        <a:rPr lang="en-US" sz="2400"/>
                        <a:t>Pollution</a:t>
                      </a:r>
                    </a:p>
                    <a:p>
                      <a:pPr marL="342900" indent="-342900">
                        <a:buFont typeface="+mj-lt"/>
                        <a:buAutoNum type="arabicPeriod"/>
                      </a:pPr>
                      <a:r>
                        <a:rPr lang="en-US" sz="2400"/>
                        <a:t>Dangerous</a:t>
                      </a:r>
                      <a:r>
                        <a:rPr lang="en-US" sz="2400" baseline="0"/>
                        <a:t> to extract from Earth</a:t>
                      </a:r>
                      <a:endParaRPr lang="en-US" sz="2400"/>
                    </a:p>
                  </a:txBody>
                  <a:tcPr/>
                </a:tc>
                <a:tc>
                  <a:txBody>
                    <a:bodyPr/>
                    <a:lstStyle/>
                    <a:p>
                      <a:pPr marL="342900" indent="-342900">
                        <a:buFont typeface="+mj-lt"/>
                        <a:buAutoNum type="arabicPeriod"/>
                      </a:pPr>
                      <a:r>
                        <a:rPr lang="en-US" sz="2400"/>
                        <a:t>Has been used for</a:t>
                      </a:r>
                      <a:r>
                        <a:rPr lang="en-US" sz="2400" baseline="0"/>
                        <a:t> a long time</a:t>
                      </a:r>
                    </a:p>
                    <a:p>
                      <a:pPr marL="342900" indent="-342900">
                        <a:buFont typeface="+mj-lt"/>
                        <a:buAutoNum type="arabicPeriod"/>
                      </a:pPr>
                      <a:r>
                        <a:rPr lang="en-US" sz="2400" baseline="0"/>
                        <a:t>We use them everyday</a:t>
                      </a:r>
                    </a:p>
                    <a:p>
                      <a:pPr marL="342900" indent="-342900">
                        <a:buFont typeface="+mj-lt"/>
                        <a:buAutoNum type="arabicPeriod"/>
                      </a:pPr>
                      <a:r>
                        <a:rPr lang="en-US" sz="2400" baseline="0"/>
                        <a:t>Reliable energy source</a:t>
                      </a:r>
                      <a:endParaRPr lang="en-US" sz="2400"/>
                    </a:p>
                  </a:txBody>
                  <a:tcPr/>
                </a:tc>
                <a:extLst>
                  <a:ext uri="{0D108BD9-81ED-4DB2-BD59-A6C34878D82A}">
                    <a16:rowId xmlns:a16="http://schemas.microsoft.com/office/drawing/2014/main" val="10001"/>
                  </a:ext>
                </a:extLst>
              </a:tr>
              <a:tr h="2783427">
                <a:tc>
                  <a:txBody>
                    <a:bodyPr/>
                    <a:lstStyle/>
                    <a:p>
                      <a:r>
                        <a:rPr lang="en-US" sz="3200" b="1"/>
                        <a:t>Biodiesel</a:t>
                      </a:r>
                    </a:p>
                  </a:txBody>
                  <a:tcPr/>
                </a:tc>
                <a:tc>
                  <a:txBody>
                    <a:bodyPr/>
                    <a:lstStyle/>
                    <a:p>
                      <a:pPr marL="342900" indent="-342900">
                        <a:buFont typeface="+mj-lt"/>
                        <a:buAutoNum type="arabicPeriod"/>
                      </a:pPr>
                      <a:r>
                        <a:rPr lang="en-US" sz="2400"/>
                        <a:t>Newer</a:t>
                      </a:r>
                      <a:r>
                        <a:rPr lang="en-US" sz="2400" baseline="0"/>
                        <a:t> technology</a:t>
                      </a:r>
                    </a:p>
                    <a:p>
                      <a:pPr marL="342900" indent="-342900">
                        <a:buFont typeface="+mj-lt"/>
                        <a:buAutoNum type="arabicPeriod"/>
                      </a:pPr>
                      <a:r>
                        <a:rPr lang="en-US" sz="2400" baseline="0"/>
                        <a:t>Can compete with the growing of food</a:t>
                      </a:r>
                    </a:p>
                    <a:p>
                      <a:pPr marL="342900" indent="-342900">
                        <a:buFont typeface="+mj-lt"/>
                        <a:buAutoNum type="arabicPeriod"/>
                      </a:pPr>
                      <a:r>
                        <a:rPr lang="en-US" sz="2400" baseline="0"/>
                        <a:t>Uses a lot of water</a:t>
                      </a:r>
                    </a:p>
                    <a:p>
                      <a:pPr marL="342900" indent="-342900">
                        <a:buFont typeface="+mj-lt"/>
                        <a:buAutoNum type="arabicPeriod"/>
                      </a:pPr>
                      <a:r>
                        <a:rPr lang="en-US" sz="2400" baseline="0"/>
                        <a:t>Need land to grow</a:t>
                      </a:r>
                      <a:endParaRPr lang="en-US" sz="2400"/>
                    </a:p>
                  </a:txBody>
                  <a:tcPr/>
                </a:tc>
                <a:tc>
                  <a:txBody>
                    <a:bodyPr/>
                    <a:lstStyle/>
                    <a:p>
                      <a:pPr marL="342900" indent="-342900">
                        <a:buFont typeface="+mj-lt"/>
                        <a:buAutoNum type="arabicPeriod"/>
                      </a:pPr>
                      <a:r>
                        <a:rPr lang="en-US" sz="2400"/>
                        <a:t>Renewable</a:t>
                      </a:r>
                    </a:p>
                    <a:p>
                      <a:pPr marL="342900" indent="-342900">
                        <a:buFont typeface="+mj-lt"/>
                        <a:buAutoNum type="arabicPeriod"/>
                      </a:pPr>
                      <a:r>
                        <a:rPr lang="en-US" sz="2400"/>
                        <a:t>Less</a:t>
                      </a:r>
                      <a:r>
                        <a:rPr lang="en-US" sz="2400" baseline="0"/>
                        <a:t> toxic for humans</a:t>
                      </a:r>
                    </a:p>
                    <a:p>
                      <a:pPr marL="342900" indent="-342900">
                        <a:buFont typeface="+mj-lt"/>
                        <a:buAutoNum type="arabicPeriod"/>
                      </a:pPr>
                      <a:r>
                        <a:rPr lang="en-US" sz="2400" baseline="0"/>
                        <a:t>More environmentally friendly</a:t>
                      </a:r>
                    </a:p>
                    <a:p>
                      <a:pPr marL="342900" indent="-342900">
                        <a:buFont typeface="+mj-lt"/>
                        <a:buAutoNum type="arabicPeriod"/>
                      </a:pPr>
                      <a:r>
                        <a:rPr lang="en-US" sz="2400" baseline="0"/>
                        <a:t>Energy source</a:t>
                      </a:r>
                    </a:p>
                  </a:txBody>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2"/>
          <a:stretch>
            <a:fillRect/>
          </a:stretch>
        </p:blipFill>
        <p:spPr>
          <a:xfrm>
            <a:off x="3128025" y="4774298"/>
            <a:ext cx="1331533" cy="1331533"/>
          </a:xfrm>
          <a:prstGeom prst="rect">
            <a:avLst/>
          </a:prstGeom>
        </p:spPr>
      </p:pic>
      <p:pic>
        <p:nvPicPr>
          <p:cNvPr id="6" name="Picture 5"/>
          <p:cNvPicPr>
            <a:picLocks noChangeAspect="1"/>
          </p:cNvPicPr>
          <p:nvPr/>
        </p:nvPicPr>
        <p:blipFill>
          <a:blip r:embed="rId3"/>
          <a:stretch>
            <a:fillRect/>
          </a:stretch>
        </p:blipFill>
        <p:spPr>
          <a:xfrm>
            <a:off x="3128025" y="2730375"/>
            <a:ext cx="1331533" cy="1331533"/>
          </a:xfrm>
          <a:prstGeom prst="rect">
            <a:avLst/>
          </a:prstGeom>
        </p:spPr>
      </p:pic>
    </p:spTree>
    <p:extLst>
      <p:ext uri="{BB962C8B-B14F-4D97-AF65-F5344CB8AC3E}">
        <p14:creationId xmlns:p14="http://schemas.microsoft.com/office/powerpoint/2010/main" val="12825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C9686-8BEB-43D1-80B7-E8FC81A2C3E4}"/>
              </a:ext>
            </a:extLst>
          </p:cNvPr>
          <p:cNvSpPr>
            <a:spLocks noGrp="1"/>
          </p:cNvSpPr>
          <p:nvPr>
            <p:ph type="title"/>
          </p:nvPr>
        </p:nvSpPr>
        <p:spPr/>
        <p:txBody>
          <a:bodyPr/>
          <a:lstStyle/>
          <a:p>
            <a:r>
              <a:rPr lang="en-US"/>
              <a:t>What is a Bioeconomy? </a:t>
            </a:r>
          </a:p>
        </p:txBody>
      </p:sp>
      <p:sp>
        <p:nvSpPr>
          <p:cNvPr id="3" name="Content Placeholder 2">
            <a:extLst>
              <a:ext uri="{FF2B5EF4-FFF2-40B4-BE49-F238E27FC236}">
                <a16:creationId xmlns:a16="http://schemas.microsoft.com/office/drawing/2014/main" id="{1F2D2B30-0F4B-4DB1-813D-890C6D90F091}"/>
              </a:ext>
            </a:extLst>
          </p:cNvPr>
          <p:cNvSpPr>
            <a:spLocks noGrp="1"/>
          </p:cNvSpPr>
          <p:nvPr>
            <p:ph idx="1"/>
          </p:nvPr>
        </p:nvSpPr>
        <p:spPr>
          <a:xfrm>
            <a:off x="1223158" y="2125403"/>
            <a:ext cx="9601200" cy="4175457"/>
          </a:xfrm>
        </p:spPr>
        <p:txBody>
          <a:bodyPr>
            <a:normAutofit fontScale="92500"/>
          </a:bodyPr>
          <a:lstStyle/>
          <a:p>
            <a:r>
              <a:rPr lang="en-US" sz="2600"/>
              <a:t>The bioeconomy represents the infrastructure, innovation, products, technology, and data derived from biologically-related processes and science that drive economic growth, improve public health, agricultural, and security benefits. (This definition is from 2019 White House Summit on America’s Bioeconomy).</a:t>
            </a:r>
            <a:r>
              <a:rPr lang="en-US"/>
              <a:t> </a:t>
            </a:r>
            <a:endParaRPr lang="en-US" sz="2400"/>
          </a:p>
          <a:p>
            <a:r>
              <a:rPr lang="en-US" sz="2400"/>
              <a:t>The U.S. is now the world’s leading producer of biofuels. Domestic natural rubber production from guayule (</a:t>
            </a:r>
            <a:r>
              <a:rPr lang="en-US" sz="2400" i="1"/>
              <a:t>Parthenium </a:t>
            </a:r>
            <a:r>
              <a:rPr lang="en-US" sz="2400" i="1" err="1"/>
              <a:t>argentatum</a:t>
            </a:r>
            <a:r>
              <a:rPr lang="en-US" sz="2400"/>
              <a:t>) has been gaining momentum since World War II. </a:t>
            </a:r>
          </a:p>
          <a:p>
            <a:r>
              <a:rPr lang="en-US" sz="2400"/>
              <a:t>Guayule is a low water, low input shrub that can be grown in arid regions. The processing of guayule creates natural rubber as well as a variety of coproducts including insect repellent resins and potential adhesive resins. </a:t>
            </a:r>
          </a:p>
          <a:p>
            <a:endParaRPr lang="en-US"/>
          </a:p>
        </p:txBody>
      </p:sp>
    </p:spTree>
    <p:extLst>
      <p:ext uri="{BB962C8B-B14F-4D97-AF65-F5344CB8AC3E}">
        <p14:creationId xmlns:p14="http://schemas.microsoft.com/office/powerpoint/2010/main" val="260113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Oil extraction experiment</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82669809"/>
      </p:ext>
    </p:extLst>
  </p:cSld>
  <p:clrMapOvr>
    <a:masterClrMapping/>
  </p:clrMapOvr>
</p:sld>
</file>

<file path=ppt/theme/theme1.xml><?xml version="1.0" encoding="utf-8"?>
<a:theme xmlns:a="http://schemas.openxmlformats.org/drawingml/2006/main" name="Crop">
  <a:themeElements>
    <a:clrScheme name="Crop">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8025620234AD4A8B1FA87538FEF282" ma:contentTypeVersion="12" ma:contentTypeDescription="Create a new document." ma:contentTypeScope="" ma:versionID="e175c50fd9ee450bb2809027c4591fda">
  <xsd:schema xmlns:xsd="http://www.w3.org/2001/XMLSchema" xmlns:xs="http://www.w3.org/2001/XMLSchema" xmlns:p="http://schemas.microsoft.com/office/2006/metadata/properties" xmlns:ns3="6713b073-6427-4cec-8225-956c5143557f" xmlns:ns4="761ddc7b-a846-4b77-a33a-0698d79a8988" targetNamespace="http://schemas.microsoft.com/office/2006/metadata/properties" ma:root="true" ma:fieldsID="b119272580eb161d9959403633c58cfa" ns3:_="" ns4:_="">
    <xsd:import namespace="6713b073-6427-4cec-8225-956c5143557f"/>
    <xsd:import namespace="761ddc7b-a846-4b77-a33a-0698d79a898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13b073-6427-4cec-8225-956c514355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61ddc7b-a846-4b77-a33a-0698d79a898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D45FA0-EA99-4C98-A432-28336C49282A}">
  <ds:schemaRefs>
    <ds:schemaRef ds:uri="6713b073-6427-4cec-8225-956c5143557f"/>
    <ds:schemaRef ds:uri="761ddc7b-a846-4b77-a33a-0698d79a89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27803E2-4178-4958-BAFC-0B98CA1E88BC}">
  <ds:schemaRefs>
    <ds:schemaRef ds:uri="http://schemas.microsoft.com/sharepoint/v3/contenttype/forms"/>
  </ds:schemaRefs>
</ds:datastoreItem>
</file>

<file path=customXml/itemProps3.xml><?xml version="1.0" encoding="utf-8"?>
<ds:datastoreItem xmlns:ds="http://schemas.openxmlformats.org/officeDocument/2006/customXml" ds:itemID="{C7C4C9D5-FA43-46B5-9E2D-9318CC0B5376}">
  <ds:schemaRefs>
    <ds:schemaRef ds:uri="6713b073-6427-4cec-8225-956c5143557f"/>
    <ds:schemaRef ds:uri="761ddc7b-a846-4b77-a33a-0698d79a898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1292</Words>
  <Application>Microsoft Office PowerPoint</Application>
  <PresentationFormat>Widescreen</PresentationFormat>
  <Paragraphs>170</Paragraphs>
  <Slides>25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Candara</vt:lpstr>
      <vt:lpstr>Libre Franklin</vt:lpstr>
      <vt:lpstr>Helvetica</vt:lpstr>
      <vt:lpstr>Arial</vt:lpstr>
      <vt:lpstr>Calibri</vt:lpstr>
      <vt:lpstr>Cambria Math</vt:lpstr>
      <vt:lpstr>Crop</vt:lpstr>
      <vt:lpstr>Exploring Oil Extraction</vt:lpstr>
      <vt:lpstr>Fossil fuels</vt:lpstr>
      <vt:lpstr>Biofuel &amp; Biodiesel</vt:lpstr>
      <vt:lpstr>Background information</vt:lpstr>
      <vt:lpstr>Let’s compare</vt:lpstr>
      <vt:lpstr>Let’s compare</vt:lpstr>
      <vt:lpstr>Let’s compare</vt:lpstr>
      <vt:lpstr>What is a Bioeconomy? </vt:lpstr>
      <vt:lpstr>Oil extraction experiment</vt:lpstr>
      <vt:lpstr>Purpose of experiment</vt:lpstr>
      <vt:lpstr>Nuts and seeds</vt:lpstr>
      <vt:lpstr>Opening Questions</vt:lpstr>
      <vt:lpstr>Supplies</vt:lpstr>
      <vt:lpstr>1. Press setup</vt:lpstr>
      <vt:lpstr>2. Filter setup</vt:lpstr>
      <vt:lpstr>Procedures Part 1: Press</vt:lpstr>
      <vt:lpstr>Procedures Part 1: Press</vt:lpstr>
      <vt:lpstr>Procedures Part 2: Filter </vt:lpstr>
      <vt:lpstr>Procedures Part 3: Calculations</vt:lpstr>
      <vt:lpstr>Calculations</vt:lpstr>
      <vt:lpstr>Clean up!</vt:lpstr>
      <vt:lpstr>Results</vt:lpstr>
      <vt:lpstr>Closing Questions</vt:lpstr>
      <vt:lpstr>Questions? </vt:lpstr>
      <vt:lpstr>Author Biography  Matt Swanson is a lifelong Arizona resident and an educator with experience teaching science at the middle school and high school levels. He is now working for the Arizona State 4-H office as a Curriculum Specialist, where he continues to enjoy bringing learning experience to youth. He received both his undergraduate degree in philosophy and his graduate degree in science education at the University of Arizona.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Separation of a Mixture</dc:title>
  <dc:creator>Rogstad, Alix - (alix)</dc:creator>
  <cp:lastModifiedBy>Bruhn, Jacqueline Marie - (jmbruhn)</cp:lastModifiedBy>
  <cp:revision>2</cp:revision>
  <dcterms:created xsi:type="dcterms:W3CDTF">2018-07-09T21:58:11Z</dcterms:created>
  <dcterms:modified xsi:type="dcterms:W3CDTF">2022-08-15T23:33:05Z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0x010100B18025620234AD4A8B1FA87538FEF282</vt:lpwstr>
  </property>
</Properties>
</file>