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4E257-A52B-4731-B3DC-10480DAB78D8}"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9A99E-4B86-42B1-9EBE-03837037DF25}" type="slidenum">
              <a:rPr lang="en-US" smtClean="0"/>
              <a:t>‹#›</a:t>
            </a:fld>
            <a:endParaRPr lang="en-US"/>
          </a:p>
        </p:txBody>
      </p:sp>
    </p:spTree>
    <p:extLst>
      <p:ext uri="{BB962C8B-B14F-4D97-AF65-F5344CB8AC3E}">
        <p14:creationId xmlns:p14="http://schemas.microsoft.com/office/powerpoint/2010/main" val="189700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5057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1acba43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1acba43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000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1acba43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1acba43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664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1acba43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1acba43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Students should draw what is happening to the balloon at the beginning, what it looks like in hot water, and what it looks like in ice water. They should draw out three boxes in their lab notebook for each of the drawing steps.</a:t>
            </a:r>
            <a:endParaRPr dirty="0"/>
          </a:p>
        </p:txBody>
      </p:sp>
    </p:spTree>
    <p:extLst>
      <p:ext uri="{BB962C8B-B14F-4D97-AF65-F5344CB8AC3E}">
        <p14:creationId xmlns:p14="http://schemas.microsoft.com/office/powerpoint/2010/main" val="101476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1acba43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91acba43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1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d1ce533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d1ce533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27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1acba4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1acba4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75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1acba4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1acba4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39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1acba43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1acba4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50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1acba43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91acba43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584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1acba43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1acba43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850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1acba4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1acba4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41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1acba43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1acba43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641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1acba43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1acba43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330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A331C-DD13-4A46-B386-C9C058AAEE8A}"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375347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A331C-DD13-4A46-B386-C9C058AAEE8A}"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337623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A331C-DD13-4A46-B386-C9C058AAEE8A}"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281736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596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A331C-DD13-4A46-B386-C9C058AAEE8A}"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199778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3A331C-DD13-4A46-B386-C9C058AAEE8A}"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416473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A331C-DD13-4A46-B386-C9C058AAEE8A}"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415394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A331C-DD13-4A46-B386-C9C058AAEE8A}"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40208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A331C-DD13-4A46-B386-C9C058AAEE8A}"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150908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A331C-DD13-4A46-B386-C9C058AAEE8A}"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198522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A331C-DD13-4A46-B386-C9C058AAEE8A}"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427600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A331C-DD13-4A46-B386-C9C058AAEE8A}"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99CA3-3DF9-45BE-B9EA-6E924EAC100E}" type="slidenum">
              <a:rPr lang="en-US" smtClean="0"/>
              <a:t>‹#›</a:t>
            </a:fld>
            <a:endParaRPr lang="en-US"/>
          </a:p>
        </p:txBody>
      </p:sp>
    </p:spTree>
    <p:extLst>
      <p:ext uri="{BB962C8B-B14F-4D97-AF65-F5344CB8AC3E}">
        <p14:creationId xmlns:p14="http://schemas.microsoft.com/office/powerpoint/2010/main" val="362956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A331C-DD13-4A46-B386-C9C058AAEE8A}" type="datetimeFigureOut">
              <a:rPr lang="en-US" smtClean="0"/>
              <a:t>7/6/2020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99CA3-3DF9-45BE-B9EA-6E924EAC100E}" type="slidenum">
              <a:rPr lang="en-US" smtClean="0"/>
              <a:t>‹#›</a:t>
            </a:fld>
            <a:endParaRPr lang="en-US"/>
          </a:p>
        </p:txBody>
      </p:sp>
    </p:spTree>
    <p:extLst>
      <p:ext uri="{BB962C8B-B14F-4D97-AF65-F5344CB8AC3E}">
        <p14:creationId xmlns:p14="http://schemas.microsoft.com/office/powerpoint/2010/main" val="363473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itle 1">
            <a:extLst>
              <a:ext uri="{FF2B5EF4-FFF2-40B4-BE49-F238E27FC236}">
                <a16:creationId xmlns:a16="http://schemas.microsoft.com/office/drawing/2014/main" id="{ABF81E85-4A5A-4DDB-AC30-CEFC4F2C38FC}"/>
              </a:ext>
            </a:extLst>
          </p:cNvPr>
          <p:cNvSpPr>
            <a:spLocks noGrp="1"/>
          </p:cNvSpPr>
          <p:nvPr>
            <p:ph type="title"/>
          </p:nvPr>
        </p:nvSpPr>
        <p:spPr>
          <a:xfrm>
            <a:off x="782955" y="3062178"/>
            <a:ext cx="10626091" cy="2707757"/>
          </a:xfrm>
        </p:spPr>
        <p:txBody>
          <a:bodyPr>
            <a:noAutofit/>
          </a:bodyPr>
          <a:lstStyle/>
          <a:p>
            <a:pPr algn="ctr"/>
            <a:r>
              <a:rPr lang="en-US" sz="3200" b="1" dirty="0" smtClean="0">
                <a:solidFill>
                  <a:prstClr val="black"/>
                </a:solidFill>
                <a:latin typeface="Calibri Light" panose="020F0302020204030204"/>
              </a:rPr>
              <a:t/>
            </a:r>
            <a:br>
              <a:rPr lang="en-US" sz="3200" b="1" dirty="0" smtClean="0">
                <a:solidFill>
                  <a:prstClr val="black"/>
                </a:solidFill>
                <a:latin typeface="Calibri Light" panose="020F0302020204030204"/>
              </a:rPr>
            </a:br>
            <a:r>
              <a:rPr lang="en-US" sz="3200" b="1" dirty="0">
                <a:solidFill>
                  <a:prstClr val="black"/>
                </a:solidFill>
                <a:latin typeface="Calibri Light" panose="020F0302020204030204"/>
              </a:rPr>
              <a:t/>
            </a:r>
            <a:br>
              <a:rPr lang="en-US" sz="3200" b="1" dirty="0">
                <a:solidFill>
                  <a:prstClr val="black"/>
                </a:solidFill>
                <a:latin typeface="Calibri Light" panose="020F0302020204030204"/>
              </a:rPr>
            </a:br>
            <a:r>
              <a:rPr lang="en-US" sz="3200" b="1" dirty="0" smtClean="0">
                <a:solidFill>
                  <a:prstClr val="black"/>
                </a:solidFill>
                <a:latin typeface="Calibri Light" panose="020F0302020204030204"/>
              </a:rPr>
              <a:t/>
            </a:r>
            <a:br>
              <a:rPr lang="en-US" sz="3200" b="1" dirty="0" smtClean="0">
                <a:solidFill>
                  <a:prstClr val="black"/>
                </a:solidFill>
                <a:latin typeface="Calibri Light" panose="020F0302020204030204"/>
              </a:rPr>
            </a:br>
            <a:r>
              <a:rPr lang="en-US" sz="3200" b="1" dirty="0">
                <a:solidFill>
                  <a:prstClr val="black"/>
                </a:solidFill>
                <a:latin typeface="Calibri Light" panose="020F0302020204030204"/>
              </a:rPr>
              <a:t/>
            </a:r>
            <a:br>
              <a:rPr lang="en-US" sz="3200" b="1" dirty="0">
                <a:solidFill>
                  <a:prstClr val="black"/>
                </a:solidFill>
                <a:latin typeface="Calibri Light" panose="020F0302020204030204"/>
              </a:rPr>
            </a:br>
            <a:r>
              <a:rPr lang="en-US" sz="3200" b="1" dirty="0" smtClean="0">
                <a:solidFill>
                  <a:prstClr val="black"/>
                </a:solidFill>
                <a:latin typeface="Calibri Light" panose="020F0302020204030204"/>
              </a:rPr>
              <a:t/>
            </a:r>
            <a:br>
              <a:rPr lang="en-US" sz="3200" b="1" dirty="0" smtClean="0">
                <a:solidFill>
                  <a:prstClr val="black"/>
                </a:solidFill>
                <a:latin typeface="Calibri Light" panose="020F0302020204030204"/>
              </a:rPr>
            </a:br>
            <a:r>
              <a:rPr lang="en-US" sz="3200" b="1" dirty="0" smtClean="0">
                <a:solidFill>
                  <a:prstClr val="black"/>
                </a:solidFill>
                <a:latin typeface="Calibri Light" panose="020F0302020204030204"/>
              </a:rPr>
              <a:t/>
            </a:r>
            <a:br>
              <a:rPr lang="en-US" sz="3200" b="1" dirty="0" smtClean="0">
                <a:solidFill>
                  <a:prstClr val="black"/>
                </a:solidFill>
                <a:latin typeface="Calibri Light" panose="020F0302020204030204"/>
              </a:rPr>
            </a:br>
            <a:r>
              <a:rPr lang="en-US" sz="3200" b="1" dirty="0">
                <a:solidFill>
                  <a:prstClr val="black"/>
                </a:solidFill>
                <a:latin typeface="Calibri Light" panose="020F0302020204030204"/>
              </a:rPr>
              <a:t/>
            </a:r>
            <a:br>
              <a:rPr lang="en-US" sz="3200" b="1" dirty="0">
                <a:solidFill>
                  <a:prstClr val="black"/>
                </a:solidFill>
                <a:latin typeface="Calibri Light" panose="020F0302020204030204"/>
              </a:rPr>
            </a:br>
            <a:r>
              <a:rPr lang="en-US" sz="4800" b="1" i="1" dirty="0" smtClean="0">
                <a:solidFill>
                  <a:schemeClr val="bg1"/>
                </a:solidFill>
                <a:latin typeface="Calibri Light" panose="020F0302020204030204"/>
              </a:rPr>
              <a:t>Hot </a:t>
            </a:r>
            <a:r>
              <a:rPr lang="en-US" sz="4800" b="1" i="1" dirty="0" smtClean="0">
                <a:solidFill>
                  <a:schemeClr val="bg1"/>
                </a:solidFill>
                <a:latin typeface="Calibri Light" panose="020F0302020204030204"/>
              </a:rPr>
              <a:t>vs. </a:t>
            </a:r>
            <a:r>
              <a:rPr lang="en-US" sz="4800" b="1" i="1" dirty="0" smtClean="0">
                <a:solidFill>
                  <a:schemeClr val="bg1"/>
                </a:solidFill>
                <a:latin typeface="Calibri Light" panose="020F0302020204030204"/>
              </a:rPr>
              <a:t>Cold Air : Density</a:t>
            </a:r>
            <a:r>
              <a:rPr lang="en-US" sz="3200" b="1" i="1" dirty="0">
                <a:solidFill>
                  <a:schemeClr val="bg1"/>
                </a:solidFill>
                <a:latin typeface="Calibri Light" panose="020F0302020204030204"/>
              </a:rPr>
              <a:t/>
            </a:r>
            <a:br>
              <a:rPr lang="en-US" sz="3200" b="1" i="1" dirty="0">
                <a:solidFill>
                  <a:schemeClr val="bg1"/>
                </a:solidFill>
                <a:latin typeface="Calibri Light" panose="020F0302020204030204"/>
              </a:rPr>
            </a:br>
            <a:r>
              <a:rPr lang="en-US" sz="3200" b="1" i="1" dirty="0">
                <a:solidFill>
                  <a:schemeClr val="bg1"/>
                </a:solidFill>
                <a:latin typeface="Calibri Light" panose="020F0302020204030204"/>
              </a:rPr>
              <a:t/>
            </a:r>
            <a:br>
              <a:rPr lang="en-US" sz="3200" b="1" i="1" dirty="0">
                <a:solidFill>
                  <a:schemeClr val="bg1"/>
                </a:solidFill>
                <a:latin typeface="Calibri Light" panose="020F0302020204030204"/>
              </a:rPr>
            </a:br>
            <a:r>
              <a:rPr lang="en-US" sz="1600" b="1" dirty="0">
                <a:solidFill>
                  <a:srgbClr val="FFFFFF"/>
                </a:solidFill>
                <a:cs typeface="Arial"/>
                <a:sym typeface="Arial"/>
              </a:rPr>
              <a:t>Traci Klein and Matthew Katterman</a:t>
            </a:r>
            <a:br>
              <a:rPr lang="en-US" sz="1600" b="1" dirty="0">
                <a:solidFill>
                  <a:srgbClr val="FFFFFF"/>
                </a:solidFill>
                <a:cs typeface="Arial"/>
                <a:sym typeface="Arial"/>
              </a:rPr>
            </a:br>
            <a:r>
              <a:rPr lang="en-US" sz="1600" b="1" dirty="0">
                <a:solidFill>
                  <a:srgbClr val="FFFFFF"/>
                </a:solidFill>
                <a:cs typeface="Arial"/>
                <a:sym typeface="Arial"/>
              </a:rPr>
              <a:t>University of Arizona</a:t>
            </a:r>
            <a:r>
              <a:rPr lang="en-US" sz="3200" dirty="0"/>
              <a:t/>
            </a:r>
            <a:br>
              <a:rPr lang="en-US" sz="3200" dirty="0"/>
            </a:br>
            <a:endParaRPr lang="en-US" sz="3200" b="1" i="1" dirty="0">
              <a:latin typeface="Calibri" panose="020F0502020204030204" pitchFamily="34" charset="0"/>
              <a:cs typeface="Calibri" panose="020F0502020204030204" pitchFamily="34" charset="0"/>
            </a:endParaRPr>
          </a:p>
        </p:txBody>
      </p:sp>
      <p:pic>
        <p:nvPicPr>
          <p:cNvPr id="6" name="Content Placeholder 5" descr="A picture containing drawing, game&#10;&#10;Description automatically generated">
            <a:extLst>
              <a:ext uri="{FF2B5EF4-FFF2-40B4-BE49-F238E27FC236}">
                <a16:creationId xmlns:a16="http://schemas.microsoft.com/office/drawing/2014/main" id="{C58EE8D7-588B-4FD5-965C-7015E8980062}"/>
              </a:ext>
            </a:extLst>
          </p:cNvPr>
          <p:cNvPicPr>
            <a:picLocks noGrp="1" noChangeAspect="1"/>
          </p:cNvPicPr>
          <p:nvPr>
            <p:ph idx="1"/>
          </p:nvPr>
        </p:nvPicPr>
        <p:blipFill>
          <a:blip r:embed="rId4"/>
          <a:stretch>
            <a:fillRect/>
          </a:stretch>
        </p:blipFill>
        <p:spPr>
          <a:xfrm>
            <a:off x="3643425" y="1"/>
            <a:ext cx="4247084" cy="2503999"/>
          </a:xfrm>
        </p:spPr>
      </p:pic>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defTabSz="1219170">
              <a:buClr>
                <a:srgbClr val="000000"/>
              </a:buClr>
              <a:defRPr/>
            </a:pPr>
            <a:fld id="{D5CB33AD-2F59-7549-9BE0-B4F973F16217}" type="slidenum">
              <a:rPr lang="en-US" sz="1733" kern="0">
                <a:solidFill>
                  <a:srgbClr val="65677F"/>
                </a:solidFill>
                <a:latin typeface="Chivo Light"/>
                <a:sym typeface="Chivo Light"/>
              </a:rPr>
              <a:pPr defTabSz="1219170">
                <a:buClr>
                  <a:srgbClr val="000000"/>
                </a:buClr>
                <a:defRPr/>
              </a:pPr>
              <a:t>1</a:t>
            </a:fld>
            <a:endParaRPr lang="en-US" sz="1733" kern="0">
              <a:solidFill>
                <a:srgbClr val="65677F"/>
              </a:solidFill>
              <a:latin typeface="Chivo Light"/>
              <a:sym typeface="Chivo Light"/>
            </a:endParaRPr>
          </a:p>
        </p:txBody>
      </p:sp>
    </p:spTree>
    <p:extLst>
      <p:ext uri="{BB962C8B-B14F-4D97-AF65-F5344CB8AC3E}">
        <p14:creationId xmlns:p14="http://schemas.microsoft.com/office/powerpoint/2010/main" val="377458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Safety Concerns</a:t>
            </a:r>
            <a:endParaRPr/>
          </a:p>
        </p:txBody>
      </p:sp>
      <p:sp>
        <p:nvSpPr>
          <p:cNvPr id="109" name="Google Shape;109;p2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4000"/>
              <a:t>Wear goggles because we are working with heat and glass.</a:t>
            </a:r>
            <a:endParaRPr sz="4000"/>
          </a:p>
          <a:p>
            <a:pPr marL="0" indent="0">
              <a:spcBef>
                <a:spcPts val="2133"/>
              </a:spcBef>
              <a:buNone/>
            </a:pPr>
            <a:r>
              <a:rPr lang="en" sz="4000"/>
              <a:t>Tie back long hair.</a:t>
            </a:r>
            <a:endParaRPr sz="4000"/>
          </a:p>
          <a:p>
            <a:pPr marL="0" indent="0">
              <a:spcBef>
                <a:spcPts val="2133"/>
              </a:spcBef>
              <a:spcAft>
                <a:spcPts val="2133"/>
              </a:spcAft>
              <a:buNone/>
            </a:pPr>
            <a:r>
              <a:rPr lang="en" sz="4000"/>
              <a:t>Never touch the glass beaker or the top of the hot plate. They are VERY hot!</a:t>
            </a:r>
            <a:endParaRPr sz="4000"/>
          </a:p>
        </p:txBody>
      </p:sp>
    </p:spTree>
    <p:extLst>
      <p:ext uri="{BB962C8B-B14F-4D97-AF65-F5344CB8AC3E}">
        <p14:creationId xmlns:p14="http://schemas.microsoft.com/office/powerpoint/2010/main" val="255563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Conduct the Experiment &amp; Collect Data</a:t>
            </a:r>
            <a:endParaRPr dirty="0"/>
          </a:p>
        </p:txBody>
      </p:sp>
      <p:sp>
        <p:nvSpPr>
          <p:cNvPr id="115" name="Google Shape;115;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dirty="0"/>
              <a:t>Draw pictures of the balloon before it is in the hot water (at room temperature), while it is in the hot water, and while it is in the ice bath. </a:t>
            </a:r>
            <a:endParaRPr sz="4000" dirty="0"/>
          </a:p>
        </p:txBody>
      </p:sp>
    </p:spTree>
    <p:extLst>
      <p:ext uri="{BB962C8B-B14F-4D97-AF65-F5344CB8AC3E}">
        <p14:creationId xmlns:p14="http://schemas.microsoft.com/office/powerpoint/2010/main" val="206938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Data Collection: </a:t>
            </a:r>
            <a:endParaRPr dirty="0"/>
          </a:p>
        </p:txBody>
      </p:sp>
      <p:sp>
        <p:nvSpPr>
          <p:cNvPr id="121" name="Google Shape;121;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2667" dirty="0" smtClean="0"/>
              <a:t> At </a:t>
            </a:r>
            <a:r>
              <a:rPr lang="en" sz="2667" dirty="0"/>
              <a:t>Room Temperature      </a:t>
            </a:r>
            <a:r>
              <a:rPr lang="en" sz="2667" dirty="0" smtClean="0"/>
              <a:t>          In </a:t>
            </a:r>
            <a:r>
              <a:rPr lang="en" sz="2667" dirty="0"/>
              <a:t>hot water</a:t>
            </a:r>
            <a:r>
              <a:rPr lang="en" sz="3200" dirty="0"/>
              <a:t>	   	</a:t>
            </a:r>
            <a:r>
              <a:rPr lang="en" sz="3200" dirty="0" smtClean="0"/>
              <a:t>         </a:t>
            </a:r>
            <a:r>
              <a:rPr lang="en" sz="2667" dirty="0" smtClean="0"/>
              <a:t>In </a:t>
            </a:r>
            <a:r>
              <a:rPr lang="en" sz="2667" dirty="0"/>
              <a:t>ice bath</a:t>
            </a:r>
            <a:endParaRPr sz="2667" dirty="0"/>
          </a:p>
          <a:p>
            <a:pPr marL="0" indent="0">
              <a:spcBef>
                <a:spcPts val="2133"/>
              </a:spcBef>
              <a:spcAft>
                <a:spcPts val="2133"/>
              </a:spcAft>
              <a:buNone/>
            </a:pPr>
            <a:endParaRPr sz="3200" dirty="0"/>
          </a:p>
        </p:txBody>
      </p:sp>
      <p:sp>
        <p:nvSpPr>
          <p:cNvPr id="122" name="Google Shape;122;p24"/>
          <p:cNvSpPr/>
          <p:nvPr/>
        </p:nvSpPr>
        <p:spPr>
          <a:xfrm>
            <a:off x="544467" y="2502400"/>
            <a:ext cx="3078400" cy="321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 name="Google Shape;123;p24"/>
          <p:cNvSpPr/>
          <p:nvPr/>
        </p:nvSpPr>
        <p:spPr>
          <a:xfrm>
            <a:off x="4202851" y="2569467"/>
            <a:ext cx="3078400" cy="321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 name="Google Shape;124;p24"/>
          <p:cNvSpPr/>
          <p:nvPr/>
        </p:nvSpPr>
        <p:spPr>
          <a:xfrm>
            <a:off x="7861233" y="2569467"/>
            <a:ext cx="3078400" cy="321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03568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Analysis:</a:t>
            </a:r>
            <a:endParaRPr dirty="0"/>
          </a:p>
        </p:txBody>
      </p:sp>
      <p:sp>
        <p:nvSpPr>
          <p:cNvPr id="130" name="Google Shape;130;p2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507987">
              <a:buSzPts val="2400"/>
              <a:buAutoNum type="arabicPeriod"/>
            </a:pPr>
            <a:r>
              <a:rPr lang="en" sz="3200" dirty="0"/>
              <a:t>What did the balloon do in hot water? </a:t>
            </a:r>
            <a:endParaRPr lang="en" sz="3200" dirty="0" smtClean="0"/>
          </a:p>
          <a:p>
            <a:pPr indent="-507987">
              <a:buSzPts val="2400"/>
              <a:buAutoNum type="arabicPeriod"/>
            </a:pPr>
            <a:endParaRPr sz="3200" dirty="0"/>
          </a:p>
          <a:p>
            <a:pPr indent="-507987">
              <a:buSzPts val="2400"/>
              <a:buAutoNum type="arabicPeriod"/>
            </a:pPr>
            <a:r>
              <a:rPr lang="en" sz="3200" dirty="0"/>
              <a:t>What did the balloon do in cold water</a:t>
            </a:r>
            <a:r>
              <a:rPr lang="en" sz="3200" dirty="0" smtClean="0"/>
              <a:t>?</a:t>
            </a:r>
          </a:p>
          <a:p>
            <a:pPr indent="-507987">
              <a:buSzPts val="2400"/>
              <a:buAutoNum type="arabicPeriod"/>
            </a:pPr>
            <a:endParaRPr sz="3200" dirty="0"/>
          </a:p>
          <a:p>
            <a:pPr indent="-507987">
              <a:buSzPts val="2400"/>
              <a:buAutoNum type="arabicPeriod"/>
            </a:pPr>
            <a:r>
              <a:rPr lang="en" sz="3200" dirty="0"/>
              <a:t>Why do you think the balloon inflated in hot water?</a:t>
            </a:r>
            <a:endParaRPr sz="3200" dirty="0"/>
          </a:p>
          <a:p>
            <a:pPr marL="0" indent="0">
              <a:spcBef>
                <a:spcPts val="2133"/>
              </a:spcBef>
              <a:buNone/>
            </a:pPr>
            <a:endParaRPr sz="3200" dirty="0"/>
          </a:p>
          <a:p>
            <a:pPr indent="0">
              <a:spcBef>
                <a:spcPts val="2133"/>
              </a:spcBef>
              <a:spcAft>
                <a:spcPts val="2133"/>
              </a:spcAft>
              <a:buNone/>
            </a:pPr>
            <a:endParaRPr sz="3200" dirty="0"/>
          </a:p>
        </p:txBody>
      </p:sp>
    </p:spTree>
    <p:extLst>
      <p:ext uri="{BB962C8B-B14F-4D97-AF65-F5344CB8AC3E}">
        <p14:creationId xmlns:p14="http://schemas.microsoft.com/office/powerpoint/2010/main" val="399426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Conclusion: Record in Student Notebook</a:t>
            </a:r>
            <a:endParaRPr dirty="0"/>
          </a:p>
        </p:txBody>
      </p:sp>
      <p:sp>
        <p:nvSpPr>
          <p:cNvPr id="136" name="Google Shape;136;p26"/>
          <p:cNvSpPr txBox="1">
            <a:spLocks noGrp="1"/>
          </p:cNvSpPr>
          <p:nvPr>
            <p:ph type="body" idx="1"/>
          </p:nvPr>
        </p:nvSpPr>
        <p:spPr>
          <a:xfrm>
            <a:off x="415600" y="15098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dirty="0"/>
              <a:t>What happens to air when you heat it up? </a:t>
            </a:r>
          </a:p>
          <a:p>
            <a:pPr marL="0" indent="0">
              <a:spcAft>
                <a:spcPts val="2133"/>
              </a:spcAft>
              <a:buNone/>
            </a:pPr>
            <a:r>
              <a:rPr lang="en" sz="4000" dirty="0"/>
              <a:t>What was your hypothesis and were you correct? </a:t>
            </a:r>
          </a:p>
          <a:p>
            <a:pPr marL="0" indent="0">
              <a:spcAft>
                <a:spcPts val="2133"/>
              </a:spcAft>
              <a:buNone/>
            </a:pPr>
            <a:r>
              <a:rPr lang="en" sz="4000" dirty="0"/>
              <a:t>What evidence did you see? </a:t>
            </a:r>
          </a:p>
          <a:p>
            <a:pPr marL="0" indent="0">
              <a:spcAft>
                <a:spcPts val="2133"/>
              </a:spcAft>
              <a:buNone/>
            </a:pPr>
            <a:r>
              <a:rPr lang="en" sz="4000" dirty="0"/>
              <a:t>What does this imply about air at the equator?</a:t>
            </a:r>
            <a:endParaRPr sz="4000" dirty="0"/>
          </a:p>
        </p:txBody>
      </p:sp>
    </p:spTree>
    <p:extLst>
      <p:ext uri="{BB962C8B-B14F-4D97-AF65-F5344CB8AC3E}">
        <p14:creationId xmlns:p14="http://schemas.microsoft.com/office/powerpoint/2010/main" val="197434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3488"/>
            <a:ext cx="10515600" cy="4228988"/>
          </a:xfrm>
        </p:spPr>
        <p:txBody>
          <a:bodyPr>
            <a:normAutofit/>
          </a:bodyPr>
          <a:lstStyle/>
          <a:p>
            <a:r>
              <a:rPr lang="en-US" sz="1600" b="1" dirty="0"/>
              <a:t>Traci Klein</a:t>
            </a:r>
            <a:r>
              <a:rPr lang="en-US" sz="1600" dirty="0"/>
              <a:t> grew up mostly in Massachusetts, then came west to go to Brigham Young University. She graduated with a BA in Comparative Literature in 1993. After a stint in Salt Lake City while her first husband went to medical school and their two boys were born, they moved to Tucson. Traci decided to switch fields and did graduate work in Plant Sciences at the University of Arizona and worked as a lab researcher for several years. After taking time at home to raise her sons, and after a divorce, she decided to dip her toes into education and began working as a long term substitute in the </a:t>
            </a:r>
            <a:r>
              <a:rPr lang="en-US" sz="1600" dirty="0" err="1"/>
              <a:t>Baboquivari</a:t>
            </a:r>
            <a:r>
              <a:rPr lang="en-US" sz="1600" dirty="0"/>
              <a:t> School District on the Tohono O’odham nation while taking online education classes. She received her teaching certificate and has been teaching 7</a:t>
            </a:r>
            <a:r>
              <a:rPr lang="en-US" sz="1600" baseline="30000" dirty="0"/>
              <a:t>th</a:t>
            </a:r>
            <a:r>
              <a:rPr lang="en-US" sz="1600" dirty="0"/>
              <a:t> grade science at Valencia Middle School for 6 years. She has also been the MESA (Math Engineering Science Achievement) Club Advisor for 5 years. Currently, she is enrolled in the Masters in Educational Leadership program at Northern Arizona University and hopes to go into education administration</a:t>
            </a:r>
            <a:r>
              <a:rPr lang="en-US" sz="1600" dirty="0" smtClean="0"/>
              <a:t>.</a:t>
            </a:r>
            <a:br>
              <a:rPr lang="en-US" sz="1600" dirty="0" smtClean="0"/>
            </a:br>
            <a:r>
              <a:rPr lang="en-US" sz="1600" dirty="0"/>
              <a:t/>
            </a:r>
            <a:br>
              <a:rPr lang="en-US" sz="1600" dirty="0"/>
            </a:br>
            <a:r>
              <a:rPr lang="en-US" sz="1600" b="1" dirty="0"/>
              <a:t>Matthew </a:t>
            </a:r>
            <a:r>
              <a:rPr lang="en-US" sz="1600" b="1" dirty="0" err="1"/>
              <a:t>Katterman</a:t>
            </a:r>
            <a:r>
              <a:rPr lang="en-US" sz="1600" dirty="0"/>
              <a:t> is a PHD graduate student at the University of Arizona studying </a:t>
            </a:r>
            <a:r>
              <a:rPr lang="en-US" sz="1600" dirty="0" err="1"/>
              <a:t>Biosystems</a:t>
            </a:r>
            <a:r>
              <a:rPr lang="en-US" sz="1600" dirty="0"/>
              <a:t> Engineering. He is interested in irrigation engineering along with computer modeling of the guayule production system. He also has an intense interest in </a:t>
            </a:r>
            <a:r>
              <a:rPr lang="en-US" sz="1600" dirty="0" err="1"/>
              <a:t>bioproducts</a:t>
            </a:r>
            <a:r>
              <a:rPr lang="en-US" sz="1600" dirty="0"/>
              <a:t> and biofuels production. Matthew is a native of Tucson, Arizona, and received his Bachelor’s in Chemistry in 1997 as well as his Masters in Agricultural and </a:t>
            </a:r>
            <a:r>
              <a:rPr lang="en-US" sz="1600" dirty="0" err="1"/>
              <a:t>Biosystems</a:t>
            </a:r>
            <a:r>
              <a:rPr lang="en-US" sz="1600" dirty="0"/>
              <a:t> Engineering in 2004. </a:t>
            </a:r>
            <a:br>
              <a:rPr lang="en-US" sz="1600" dirty="0"/>
            </a:br>
            <a:r>
              <a:rPr lang="en-US" sz="1400" dirty="0"/>
              <a:t/>
            </a:r>
            <a:br>
              <a:rPr lang="en-US" sz="1400" dirty="0"/>
            </a:br>
            <a:r>
              <a:rPr lang="en-US" sz="1400" b="1" dirty="0"/>
              <a:t> </a:t>
            </a:r>
            <a:r>
              <a:rPr lang="en-US" dirty="0"/>
              <a:t/>
            </a:r>
            <a:br>
              <a:rPr lang="en-US"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6" y="4134253"/>
            <a:ext cx="9220567" cy="2609720"/>
          </a:xfrm>
          <a:prstGeom prst="rect">
            <a:avLst/>
          </a:prstGeom>
        </p:spPr>
      </p:pic>
    </p:spTree>
    <p:extLst>
      <p:ext uri="{BB962C8B-B14F-4D97-AF65-F5344CB8AC3E}">
        <p14:creationId xmlns:p14="http://schemas.microsoft.com/office/powerpoint/2010/main" val="132822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Observation</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200"/>
              <a:t>Answer the following: Describe what you have seen of hot air balloons.</a:t>
            </a:r>
            <a:endParaRPr sz="3200"/>
          </a:p>
        </p:txBody>
      </p:sp>
    </p:spTree>
    <p:extLst>
      <p:ext uri="{BB962C8B-B14F-4D97-AF65-F5344CB8AC3E}">
        <p14:creationId xmlns:p14="http://schemas.microsoft.com/office/powerpoint/2010/main" val="348800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Question</a:t>
            </a:r>
            <a:endParaRPr/>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a:t>What happens to air when you heat it up?</a:t>
            </a:r>
            <a:endParaRPr sz="4000"/>
          </a:p>
        </p:txBody>
      </p:sp>
    </p:spTree>
    <p:extLst>
      <p:ext uri="{BB962C8B-B14F-4D97-AF65-F5344CB8AC3E}">
        <p14:creationId xmlns:p14="http://schemas.microsoft.com/office/powerpoint/2010/main" val="301768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Background Research</a:t>
            </a:r>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a:t>Air is made of little pieces (too small to see, even under a microscope) called molecules. These molecules include oxygen, nitrogen and carbon dioxide, among other things.</a:t>
            </a:r>
            <a:endParaRPr sz="4000"/>
          </a:p>
        </p:txBody>
      </p:sp>
    </p:spTree>
    <p:extLst>
      <p:ext uri="{BB962C8B-B14F-4D97-AF65-F5344CB8AC3E}">
        <p14:creationId xmlns:p14="http://schemas.microsoft.com/office/powerpoint/2010/main" val="118466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Background Research</a:t>
            </a:r>
            <a:endParaRPr/>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4000" dirty="0"/>
              <a:t>Density: how heavy an object is for a given volume.</a:t>
            </a:r>
            <a:endParaRPr sz="4000" dirty="0"/>
          </a:p>
          <a:p>
            <a:pPr marL="0" indent="0">
              <a:spcBef>
                <a:spcPts val="2133"/>
              </a:spcBef>
              <a:spcAft>
                <a:spcPts val="2133"/>
              </a:spcAft>
              <a:buNone/>
            </a:pPr>
            <a:r>
              <a:rPr lang="en" sz="4000" dirty="0"/>
              <a:t>If you hold the same size piece of rock and sponge, which will be heavier? There are a lot of holes in the sponge, so there is less stuff in the same space, and it is lighter (less dense).</a:t>
            </a:r>
            <a:endParaRPr sz="4000" dirty="0"/>
          </a:p>
        </p:txBody>
      </p:sp>
    </p:spTree>
    <p:extLst>
      <p:ext uri="{BB962C8B-B14F-4D97-AF65-F5344CB8AC3E}">
        <p14:creationId xmlns:p14="http://schemas.microsoft.com/office/powerpoint/2010/main" val="152027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Background Research</a:t>
            </a:r>
            <a:endParaRPr/>
          </a:p>
        </p:txBody>
      </p:sp>
      <p:sp>
        <p:nvSpPr>
          <p:cNvPr id="85" name="Google Shape;85;p18"/>
          <p:cNvSpPr txBox="1">
            <a:spLocks noGrp="1"/>
          </p:cNvSpPr>
          <p:nvPr>
            <p:ph type="body" idx="1"/>
          </p:nvPr>
        </p:nvSpPr>
        <p:spPr>
          <a:xfrm>
            <a:off x="496000" y="15069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4000"/>
              <a:t>Why does a rock sink in water? Because it is more dense.</a:t>
            </a:r>
            <a:endParaRPr sz="4000"/>
          </a:p>
          <a:p>
            <a:pPr marL="0" indent="0">
              <a:spcBef>
                <a:spcPts val="2133"/>
              </a:spcBef>
              <a:spcAft>
                <a:spcPts val="2133"/>
              </a:spcAft>
              <a:buNone/>
            </a:pPr>
            <a:r>
              <a:rPr lang="en" sz="4000"/>
              <a:t>Cold air is more dense than hot air and so cold air sinks and shrinks while hot air rises and expands. In hot air, the molecules are more spread out, like the stuff in a sponge.</a:t>
            </a:r>
            <a:endParaRPr sz="4000"/>
          </a:p>
        </p:txBody>
      </p:sp>
    </p:spTree>
    <p:extLst>
      <p:ext uri="{BB962C8B-B14F-4D97-AF65-F5344CB8AC3E}">
        <p14:creationId xmlns:p14="http://schemas.microsoft.com/office/powerpoint/2010/main" val="27586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Investigating Density</a:t>
            </a:r>
            <a:endParaRPr dirty="0"/>
          </a:p>
        </p:txBody>
      </p:sp>
      <p:sp>
        <p:nvSpPr>
          <p:cNvPr id="91" name="Google Shape;91;p19"/>
          <p:cNvSpPr txBox="1">
            <a:spLocks noGrp="1"/>
          </p:cNvSpPr>
          <p:nvPr>
            <p:ph type="body" idx="1"/>
          </p:nvPr>
        </p:nvSpPr>
        <p:spPr>
          <a:xfrm>
            <a:off x="415600" y="1536633"/>
            <a:ext cx="11360800" cy="5076201"/>
          </a:xfrm>
          <a:prstGeom prst="rect">
            <a:avLst/>
          </a:prstGeom>
        </p:spPr>
        <p:txBody>
          <a:bodyPr spcFirstLastPara="1" vert="horz" wrap="square" lIns="121900" tIns="121900" rIns="121900" bIns="121900" rtlCol="0" anchor="t" anchorCtr="0">
            <a:noAutofit/>
          </a:bodyPr>
          <a:lstStyle/>
          <a:p>
            <a:pPr marL="0" indent="0">
              <a:buNone/>
            </a:pPr>
            <a:r>
              <a:rPr lang="en" sz="4000" dirty="0"/>
              <a:t>Hypothesis: </a:t>
            </a:r>
          </a:p>
          <a:p>
            <a:pPr marL="0" indent="0">
              <a:buNone/>
            </a:pPr>
            <a:r>
              <a:rPr lang="en" sz="4000" dirty="0"/>
              <a:t>If we take a bottle of cold air covered with a balloon and put it into a hot water bath, then the balloon will (</a:t>
            </a:r>
            <a:r>
              <a:rPr lang="en" sz="4000" dirty="0" smtClean="0"/>
              <a:t>inflate / deflate</a:t>
            </a:r>
            <a:r>
              <a:rPr lang="en" sz="4000" dirty="0"/>
              <a:t>).</a:t>
            </a:r>
            <a:endParaRPr sz="4000" dirty="0"/>
          </a:p>
          <a:p>
            <a:pPr marL="0" indent="0">
              <a:spcBef>
                <a:spcPts val="2133"/>
              </a:spcBef>
              <a:buNone/>
            </a:pPr>
            <a:r>
              <a:rPr lang="en" sz="4000" dirty="0"/>
              <a:t>Inflate: get bigger</a:t>
            </a:r>
            <a:endParaRPr sz="4000" dirty="0"/>
          </a:p>
          <a:p>
            <a:pPr marL="0" indent="0">
              <a:spcBef>
                <a:spcPts val="2133"/>
              </a:spcBef>
              <a:spcAft>
                <a:spcPts val="2133"/>
              </a:spcAft>
              <a:buNone/>
            </a:pPr>
            <a:r>
              <a:rPr lang="en" sz="4000" dirty="0"/>
              <a:t>Deflate: get smaller</a:t>
            </a:r>
            <a:endParaRPr sz="4000" dirty="0"/>
          </a:p>
        </p:txBody>
      </p:sp>
    </p:spTree>
    <p:extLst>
      <p:ext uri="{BB962C8B-B14F-4D97-AF65-F5344CB8AC3E}">
        <p14:creationId xmlns:p14="http://schemas.microsoft.com/office/powerpoint/2010/main" val="293617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69200" y="566567"/>
            <a:ext cx="11360800" cy="763600"/>
          </a:xfrm>
          <a:prstGeom prst="rect">
            <a:avLst/>
          </a:prstGeom>
        </p:spPr>
        <p:txBody>
          <a:bodyPr spcFirstLastPara="1" vert="horz" wrap="square" lIns="121900" tIns="121900" rIns="121900" bIns="121900" rtlCol="0" anchor="t" anchorCtr="0">
            <a:noAutofit/>
          </a:bodyPr>
          <a:lstStyle/>
          <a:p>
            <a:r>
              <a:rPr lang="en"/>
              <a:t>Materials</a:t>
            </a:r>
            <a:endParaRPr/>
          </a:p>
        </p:txBody>
      </p:sp>
      <p:sp>
        <p:nvSpPr>
          <p:cNvPr id="97" name="Google Shape;97;p20"/>
          <p:cNvSpPr txBox="1">
            <a:spLocks noGrp="1"/>
          </p:cNvSpPr>
          <p:nvPr>
            <p:ph type="body" idx="1"/>
          </p:nvPr>
        </p:nvSpPr>
        <p:spPr>
          <a:xfrm>
            <a:off x="415600" y="1523233"/>
            <a:ext cx="11360800" cy="5182367"/>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3200" dirty="0"/>
              <a:t>Empty water bottle</a:t>
            </a:r>
            <a:endParaRPr sz="3200" dirty="0"/>
          </a:p>
          <a:p>
            <a:pPr marL="0" indent="0">
              <a:lnSpc>
                <a:spcPct val="100000"/>
              </a:lnSpc>
              <a:spcBef>
                <a:spcPts val="2133"/>
              </a:spcBef>
              <a:spcAft>
                <a:spcPts val="600"/>
              </a:spcAft>
              <a:buNone/>
            </a:pPr>
            <a:r>
              <a:rPr lang="en" sz="3200" dirty="0"/>
              <a:t>Balloon</a:t>
            </a:r>
            <a:endParaRPr sz="3200" dirty="0"/>
          </a:p>
          <a:p>
            <a:pPr marL="0" indent="0">
              <a:lnSpc>
                <a:spcPct val="100000"/>
              </a:lnSpc>
              <a:spcBef>
                <a:spcPts val="2133"/>
              </a:spcBef>
              <a:spcAft>
                <a:spcPts val="600"/>
              </a:spcAft>
              <a:buNone/>
            </a:pPr>
            <a:r>
              <a:rPr lang="en" sz="3200" dirty="0"/>
              <a:t>Water </a:t>
            </a:r>
            <a:endParaRPr sz="3200" dirty="0"/>
          </a:p>
          <a:p>
            <a:pPr marL="0" indent="0">
              <a:lnSpc>
                <a:spcPct val="100000"/>
              </a:lnSpc>
              <a:spcBef>
                <a:spcPts val="2133"/>
              </a:spcBef>
              <a:spcAft>
                <a:spcPts val="600"/>
              </a:spcAft>
              <a:buNone/>
            </a:pPr>
            <a:r>
              <a:rPr lang="en" sz="3200" dirty="0"/>
              <a:t>Beaker</a:t>
            </a:r>
            <a:endParaRPr sz="3200" dirty="0"/>
          </a:p>
          <a:p>
            <a:pPr marL="0" indent="0">
              <a:lnSpc>
                <a:spcPct val="100000"/>
              </a:lnSpc>
              <a:spcBef>
                <a:spcPts val="2133"/>
              </a:spcBef>
              <a:spcAft>
                <a:spcPts val="600"/>
              </a:spcAft>
              <a:buNone/>
            </a:pPr>
            <a:r>
              <a:rPr lang="en" sz="3200" dirty="0"/>
              <a:t>Hot plate</a:t>
            </a:r>
          </a:p>
          <a:p>
            <a:pPr marL="0" indent="0">
              <a:lnSpc>
                <a:spcPct val="100000"/>
              </a:lnSpc>
              <a:spcBef>
                <a:spcPts val="2133"/>
              </a:spcBef>
              <a:spcAft>
                <a:spcPts val="600"/>
              </a:spcAft>
              <a:buNone/>
            </a:pPr>
            <a:r>
              <a:rPr lang="en" sz="3200" dirty="0"/>
              <a:t>Ice </a:t>
            </a:r>
          </a:p>
        </p:txBody>
      </p:sp>
    </p:spTree>
    <p:extLst>
      <p:ext uri="{BB962C8B-B14F-4D97-AF65-F5344CB8AC3E}">
        <p14:creationId xmlns:p14="http://schemas.microsoft.com/office/powerpoint/2010/main" val="67342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Procedure</a:t>
            </a:r>
            <a:endParaRPr/>
          </a:p>
        </p:txBody>
      </p:sp>
      <p:sp>
        <p:nvSpPr>
          <p:cNvPr id="103" name="Google Shape;103;p21"/>
          <p:cNvSpPr txBox="1">
            <a:spLocks noGrp="1"/>
          </p:cNvSpPr>
          <p:nvPr>
            <p:ph type="body" idx="1"/>
          </p:nvPr>
        </p:nvSpPr>
        <p:spPr>
          <a:xfrm>
            <a:off x="415600" y="1356967"/>
            <a:ext cx="11360800" cy="5269120"/>
          </a:xfrm>
          <a:prstGeom prst="rect">
            <a:avLst/>
          </a:prstGeom>
        </p:spPr>
        <p:txBody>
          <a:bodyPr spcFirstLastPara="1" vert="horz" wrap="square" lIns="121900" tIns="121900" rIns="121900" bIns="121900" rtlCol="0" anchor="t" anchorCtr="0">
            <a:noAutofit/>
          </a:bodyPr>
          <a:lstStyle/>
          <a:p>
            <a:pPr indent="-507987">
              <a:buSzPts val="2400"/>
              <a:buAutoNum type="arabicPeriod"/>
            </a:pPr>
            <a:r>
              <a:rPr lang="en" sz="3200" dirty="0"/>
              <a:t>Make sure a beaker 1/2 filled with water is on the hot plate.</a:t>
            </a:r>
            <a:endParaRPr sz="3200" dirty="0"/>
          </a:p>
          <a:p>
            <a:pPr indent="-507987">
              <a:buSzPts val="2400"/>
              <a:buAutoNum type="arabicPeriod"/>
            </a:pPr>
            <a:r>
              <a:rPr lang="en" sz="3200" dirty="0"/>
              <a:t>Turn on the hot plate and wait for the water to boil.</a:t>
            </a:r>
            <a:endParaRPr sz="3200" dirty="0"/>
          </a:p>
          <a:p>
            <a:pPr indent="-507987">
              <a:buSzPts val="2400"/>
              <a:buAutoNum type="arabicPeriod"/>
            </a:pPr>
            <a:r>
              <a:rPr lang="en" sz="3200" dirty="0"/>
              <a:t>Turn off the hot plate.</a:t>
            </a:r>
            <a:endParaRPr sz="3200" dirty="0"/>
          </a:p>
          <a:p>
            <a:pPr indent="-507987">
              <a:buSzPts val="2400"/>
              <a:buAutoNum type="arabicPeriod"/>
            </a:pPr>
            <a:r>
              <a:rPr lang="en" sz="3200" dirty="0"/>
              <a:t>Take a water bottle and put a balloon over the top.</a:t>
            </a:r>
            <a:endParaRPr sz="3200" dirty="0"/>
          </a:p>
          <a:p>
            <a:pPr indent="-507987">
              <a:buSzPts val="2400"/>
              <a:buAutoNum type="arabicPeriod"/>
            </a:pPr>
            <a:r>
              <a:rPr lang="en" sz="3200" dirty="0"/>
              <a:t>Place the bottle just into the hot water and hold it there.</a:t>
            </a:r>
            <a:endParaRPr sz="3200" dirty="0"/>
          </a:p>
          <a:p>
            <a:pPr indent="-507987">
              <a:buSzPts val="2400"/>
              <a:buAutoNum type="arabicPeriod"/>
            </a:pPr>
            <a:r>
              <a:rPr lang="en" sz="3200" dirty="0"/>
              <a:t>Record what happens to the balloon.</a:t>
            </a:r>
            <a:endParaRPr sz="3200" dirty="0"/>
          </a:p>
          <a:p>
            <a:pPr indent="-507987">
              <a:buSzPts val="2400"/>
              <a:buAutoNum type="arabicPeriod"/>
            </a:pPr>
            <a:r>
              <a:rPr lang="en" sz="3200" dirty="0"/>
              <a:t>Put the bottle in </a:t>
            </a:r>
            <a:r>
              <a:rPr lang="en" sz="3200" dirty="0" smtClean="0"/>
              <a:t>an </a:t>
            </a:r>
            <a:r>
              <a:rPr lang="en" sz="3200" dirty="0"/>
              <a:t>ice bath and record what happens to the balloon.</a:t>
            </a:r>
            <a:endParaRPr sz="3200" dirty="0"/>
          </a:p>
        </p:txBody>
      </p:sp>
    </p:spTree>
    <p:extLst>
      <p:ext uri="{BB962C8B-B14F-4D97-AF65-F5344CB8AC3E}">
        <p14:creationId xmlns:p14="http://schemas.microsoft.com/office/powerpoint/2010/main" val="3222127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822</Words>
  <Application>Microsoft Office PowerPoint</Application>
  <PresentationFormat>Widescreen</PresentationFormat>
  <Paragraphs>55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Chivo Light</vt:lpstr>
      <vt:lpstr>Office Theme</vt:lpstr>
      <vt:lpstr>       Hot vs. Cold Air : Density  Traci Klein and Matthew Katterman University of Arizona </vt:lpstr>
      <vt:lpstr>Observation</vt:lpstr>
      <vt:lpstr>Question</vt:lpstr>
      <vt:lpstr>Background Research</vt:lpstr>
      <vt:lpstr>Background Research</vt:lpstr>
      <vt:lpstr>Background Research</vt:lpstr>
      <vt:lpstr>Investigating Density</vt:lpstr>
      <vt:lpstr>Materials</vt:lpstr>
      <vt:lpstr>Procedure</vt:lpstr>
      <vt:lpstr>Safety Concerns</vt:lpstr>
      <vt:lpstr>Conduct the Experiment &amp; Collect Data</vt:lpstr>
      <vt:lpstr>Data Collection: </vt:lpstr>
      <vt:lpstr>Analysis:</vt:lpstr>
      <vt:lpstr>Conclusion: Record in Student Notebook</vt:lpstr>
      <vt:lpstr>Traci Klein grew up mostly in Massachusetts, then came west to go to Brigham Young University. She graduated with a BA in Comparative Literature in 1993. After a stint in Salt Lake City while her first husband went to medical school and their two boys were born, they moved to Tucson. Traci decided to switch fields and did graduate work in Plant Sciences at the University of Arizona and worked as a lab researcher for several years. After taking time at home to raise her sons, and after a divorce, she decided to dip her toes into education and began working as a long term substitute in the Baboquivari School District on the Tohono O’odham nation while taking online education classes. She received her teaching certificate and has been teaching 7th grade science at Valencia Middle School for 6 years. She has also been the MESA (Math Engineering Science Achievement) Club Advisor for 5 years. Currently, she is enrolled in the Masters in Educational Leadership program at Northern Arizona University and hopes to go into education administration.  Matthew Katterman is a PHD graduate student at the University of Arizona studying Biosystems Engineering. He is interested in irrigation engineering along with computer modeling of the guayule production system. He also has an intense interest in bioproducts and biofuels production. Matthew is a native of Tucson, Arizona, and received his Bachelor’s in Chemistry in 1997 as well as his Masters in Agricultural and Biosystems Engineering in 2004.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vs. Cold Air: Density</dc:title>
  <dc:creator>mekatterman@outlook.com</dc:creator>
  <cp:lastModifiedBy>Anderson, Torran - (torrananderson)</cp:lastModifiedBy>
  <cp:revision>9</cp:revision>
  <dcterms:created xsi:type="dcterms:W3CDTF">2020-04-28T01:14:00Z</dcterms:created>
  <dcterms:modified xsi:type="dcterms:W3CDTF">2020-07-06T19:05:42Z</dcterms:modified>
</cp:coreProperties>
</file>