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7" r:id="rId5"/>
  </p:sldMasterIdLst>
  <p:notesMasterIdLst>
    <p:notesMasterId r:id="rId35"/>
  </p:notesMasterIdLst>
  <p:sldIdLst>
    <p:sldId id="256" r:id="rId6"/>
    <p:sldId id="302" r:id="rId7"/>
    <p:sldId id="258" r:id="rId8"/>
    <p:sldId id="257" r:id="rId9"/>
    <p:sldId id="308" r:id="rId10"/>
    <p:sldId id="262" r:id="rId11"/>
    <p:sldId id="264" r:id="rId12"/>
    <p:sldId id="309" r:id="rId13"/>
    <p:sldId id="290" r:id="rId14"/>
    <p:sldId id="304" r:id="rId15"/>
    <p:sldId id="295" r:id="rId16"/>
    <p:sldId id="293" r:id="rId17"/>
    <p:sldId id="296" r:id="rId18"/>
    <p:sldId id="294" r:id="rId19"/>
    <p:sldId id="297" r:id="rId20"/>
    <p:sldId id="298" r:id="rId21"/>
    <p:sldId id="265" r:id="rId22"/>
    <p:sldId id="291" r:id="rId23"/>
    <p:sldId id="305" r:id="rId24"/>
    <p:sldId id="301" r:id="rId25"/>
    <p:sldId id="307" r:id="rId26"/>
    <p:sldId id="278" r:id="rId27"/>
    <p:sldId id="306" r:id="rId28"/>
    <p:sldId id="292" r:id="rId29"/>
    <p:sldId id="273" r:id="rId30"/>
    <p:sldId id="271" r:id="rId31"/>
    <p:sldId id="299" r:id="rId32"/>
    <p:sldId id="303" r:id="rId33"/>
    <p:sldId id="300"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ndara" panose="020E0502030303020204" pitchFamily="34" charset="0"/>
      <p:regular r:id="rId42"/>
      <p:bold r:id="rId43"/>
      <p:italic r:id="rId44"/>
      <p:boldItalic r:id="rId45"/>
    </p:embeddedFont>
    <p:embeddedFont>
      <p:font typeface="Libre Franklin"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R549LU17KpSBfH/8H8UitWbuN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53B2C-6832-4C23-BDDE-88A45459DB0B}" v="724" dt="2022-08-18T19:05:18.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94679"/>
  </p:normalViewPr>
  <p:slideViewPr>
    <p:cSldViewPr snapToGrid="0">
      <p:cViewPr varScale="1">
        <p:scale>
          <a:sx n="104" d="100"/>
          <a:sy n="104" d="100"/>
        </p:scale>
        <p:origin x="9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Although the way soils are used and classified in different Native American cultures are varied and diverse, generally the indigenous perspective on soil is that it is to be protected and preserved for future generations. In other words,</a:t>
            </a:r>
            <a:r>
              <a:rPr lang="en-US" b="1" dirty="0"/>
              <a:t> soil is not just to be used but also restored so that can be sustained for many generations</a:t>
            </a:r>
            <a:r>
              <a:rPr lang="en-US" dirty="0"/>
              <a:t>. </a:t>
            </a:r>
          </a:p>
          <a:p>
            <a:pPr marL="0" indent="0"/>
            <a:r>
              <a:rPr lang="en-US" dirty="0"/>
              <a:t>In part three, you will learn more about the indigenous perspective on soil.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14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12"/>
          <p:cNvSpPr txBox="1">
            <a:spLocks noGrp="1"/>
          </p:cNvSpPr>
          <p:nvPr>
            <p:ph type="subTitle" idx="1"/>
          </p:nvPr>
        </p:nvSpPr>
        <p:spPr>
          <a:xfrm>
            <a:off x="2674244" y="4719802"/>
            <a:ext cx="6831673" cy="853226"/>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grpSp>
        <p:nvGrpSpPr>
          <p:cNvPr id="20" name="Google Shape;20;p12"/>
          <p:cNvGrpSpPr/>
          <p:nvPr/>
        </p:nvGrpSpPr>
        <p:grpSpPr>
          <a:xfrm>
            <a:off x="752858" y="744470"/>
            <a:ext cx="10674119" cy="5349671"/>
            <a:chOff x="564643" y="744469"/>
            <a:chExt cx="8005589" cy="5349671"/>
          </a:xfrm>
        </p:grpSpPr>
        <p:sp>
          <p:nvSpPr>
            <p:cNvPr id="21" name="Google Shape;21;p1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rgbClr val="7030A0"/>
            </a:solidFill>
            <a:ln>
              <a:noFill/>
            </a:ln>
          </p:spPr>
        </p:sp>
        <p:sp>
          <p:nvSpPr>
            <p:cNvPr id="22" name="Google Shape;22;p1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12"/>
          <p:cNvSpPr txBox="1">
            <a:spLocks noGrp="1"/>
          </p:cNvSpPr>
          <p:nvPr>
            <p:ph type="title"/>
          </p:nvPr>
        </p:nvSpPr>
        <p:spPr>
          <a:xfrm>
            <a:off x="1257703" y="3513221"/>
            <a:ext cx="9632976" cy="1058779"/>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4483B85C-BFF2-43EE-8642-C0C4B78B3F60}"/>
              </a:ext>
            </a:extLst>
          </p:cNvPr>
          <p:cNvPicPr>
            <a:picLocks noChangeAspect="1"/>
          </p:cNvPicPr>
          <p:nvPr userDrawn="1"/>
        </p:nvPicPr>
        <p:blipFill>
          <a:blip r:embed="rId2"/>
          <a:stretch>
            <a:fillRect/>
          </a:stretch>
        </p:blipFill>
        <p:spPr>
          <a:xfrm>
            <a:off x="7391272" y="688380"/>
            <a:ext cx="3499407" cy="22861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8277-7B32-DAE7-FA0E-04B5E7A0F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29971C-DBFA-799C-F47F-F23E04A63E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DFBB00-585D-B922-814F-3FD6B571FAD2}"/>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5" name="Footer Placeholder 4">
            <a:extLst>
              <a:ext uri="{FF2B5EF4-FFF2-40B4-BE49-F238E27FC236}">
                <a16:creationId xmlns:a16="http://schemas.microsoft.com/office/drawing/2014/main" id="{7A47C819-2E15-BAB8-92C0-EB6602312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96FCF-A855-AD3A-7DFF-E089905E65A4}"/>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115530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3162-40FB-649E-EBCA-4406CDB9D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670E3-7884-3BF3-CD80-CCBA13AD62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164864-A9EE-8392-7371-828F440011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B013D-1AA8-6144-2B23-3FDCE9318A76}"/>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6" name="Footer Placeholder 5">
            <a:extLst>
              <a:ext uri="{FF2B5EF4-FFF2-40B4-BE49-F238E27FC236}">
                <a16:creationId xmlns:a16="http://schemas.microsoft.com/office/drawing/2014/main" id="{9179B701-E096-0A48-5796-F85016194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F02DD-5943-1F53-F303-E92ACB4C9D53}"/>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311043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FB9A-A6E5-7F12-0DA2-F77E6A975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14698-49A2-4DD1-DD91-D2E3A39F8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47D2F-979B-C925-907C-72F3565C36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C4923-DCD7-E528-2D60-B1F48B584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0848E2-5278-CB5C-362C-66DE194015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54CA66-F034-5B31-6B4E-F15DA6764701}"/>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8" name="Footer Placeholder 7">
            <a:extLst>
              <a:ext uri="{FF2B5EF4-FFF2-40B4-BE49-F238E27FC236}">
                <a16:creationId xmlns:a16="http://schemas.microsoft.com/office/drawing/2014/main" id="{00098D85-7287-2430-77FD-66BA2F72F5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DE294-FF7C-8F7D-F9CB-68433E5E4F7D}"/>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420348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399D-988E-5A11-663C-069F72FCD9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8038C-2E33-A42C-40D9-3519A4F3D7B3}"/>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4" name="Footer Placeholder 3">
            <a:extLst>
              <a:ext uri="{FF2B5EF4-FFF2-40B4-BE49-F238E27FC236}">
                <a16:creationId xmlns:a16="http://schemas.microsoft.com/office/drawing/2014/main" id="{6B299D93-70B9-1504-1E2E-B68F88D428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349B4F-577F-7B05-AF3F-7F7A334CC4AB}"/>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3926587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A5F77-6239-DFA1-3817-204E5EB33B65}"/>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3" name="Footer Placeholder 2">
            <a:extLst>
              <a:ext uri="{FF2B5EF4-FFF2-40B4-BE49-F238E27FC236}">
                <a16:creationId xmlns:a16="http://schemas.microsoft.com/office/drawing/2014/main" id="{42539EE1-C6A6-BD07-F741-83941A60F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C138B2-3E04-D8E7-9913-342588CD3874}"/>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421248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B421-06F6-9737-7AF4-8A3189AF5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39C3C-4965-8BDD-89F7-4B8475EEC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96916-F864-78C1-5D4E-36F001655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A8D5F-DFDA-3A22-959B-D5A66A05A22B}"/>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6" name="Footer Placeholder 5">
            <a:extLst>
              <a:ext uri="{FF2B5EF4-FFF2-40B4-BE49-F238E27FC236}">
                <a16:creationId xmlns:a16="http://schemas.microsoft.com/office/drawing/2014/main" id="{E91943A5-182B-8C9F-9CC5-A2AE92479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B93CB-59E4-D9C0-F0D0-1A5231576AEA}"/>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3753142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4185-474A-3AD9-E341-30C0EE63D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01F413-C5BD-C676-520D-9D58B29EF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D0F393-47D2-FEB1-9976-218A84B8D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F6625-4662-D197-A7C9-8085F41DAA3E}"/>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6" name="Footer Placeholder 5">
            <a:extLst>
              <a:ext uri="{FF2B5EF4-FFF2-40B4-BE49-F238E27FC236}">
                <a16:creationId xmlns:a16="http://schemas.microsoft.com/office/drawing/2014/main" id="{8186EA56-51DE-4936-E1CB-DFC600094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D7EDF-A3E5-DEB2-1594-EE5E92AD716F}"/>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379120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4E3D0-18CF-8CCC-A7F6-D28FDDD9D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60933-DD9F-57CE-68C6-7A2747CBC6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D6042-892A-27E6-C331-EF09516F0C89}"/>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5" name="Footer Placeholder 4">
            <a:extLst>
              <a:ext uri="{FF2B5EF4-FFF2-40B4-BE49-F238E27FC236}">
                <a16:creationId xmlns:a16="http://schemas.microsoft.com/office/drawing/2014/main" id="{FB8FA404-379D-559C-CD1E-A25E0923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CAEE7-296C-1E6A-4A13-1EC6FFD9C281}"/>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170566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34DE86-2E61-36F6-BD5A-C0D966FE5A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56C77-C412-9B30-479A-64424D960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71417-86EB-8C41-6577-0BE35E29C04B}"/>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5" name="Footer Placeholder 4">
            <a:extLst>
              <a:ext uri="{FF2B5EF4-FFF2-40B4-BE49-F238E27FC236}">
                <a16:creationId xmlns:a16="http://schemas.microsoft.com/office/drawing/2014/main" id="{9042615E-526A-0ABB-6F19-A7C01039E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08801-721D-BE85-16EC-B65A1E05351C}"/>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329108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Candar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371600"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14"/>
          <p:cNvSpPr txBox="1">
            <a:spLocks noGrp="1"/>
          </p:cNvSpPr>
          <p:nvPr>
            <p:ph type="body" idx="2"/>
          </p:nvPr>
        </p:nvSpPr>
        <p:spPr>
          <a:xfrm>
            <a:off x="6525403"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E56C-0A1A-47E7-9B5D-88495FA8A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C8E655-D972-4129-BDF9-A1449BF0A8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37C4F-5D6A-4A0F-B0B7-0A51DFE0EA55}"/>
              </a:ext>
            </a:extLst>
          </p:cNvPr>
          <p:cNvSpPr>
            <a:spLocks noGrp="1"/>
          </p:cNvSpPr>
          <p:nvPr>
            <p:ph type="dt" sz="half" idx="10"/>
          </p:nvPr>
        </p:nvSpPr>
        <p:spPr/>
        <p:txBody>
          <a:bodyPr/>
          <a:lstStyle/>
          <a:p>
            <a:fld id="{90070805-1643-4107-9ED0-6104BE00BFEC}" type="datetimeFigureOut">
              <a:rPr lang="en-US" smtClean="0"/>
              <a:t>8/22/22</a:t>
            </a:fld>
            <a:endParaRPr lang="en-US"/>
          </a:p>
        </p:txBody>
      </p:sp>
      <p:sp>
        <p:nvSpPr>
          <p:cNvPr id="5" name="Footer Placeholder 4">
            <a:extLst>
              <a:ext uri="{FF2B5EF4-FFF2-40B4-BE49-F238E27FC236}">
                <a16:creationId xmlns:a16="http://schemas.microsoft.com/office/drawing/2014/main" id="{C81BB83A-4630-4217-89FF-2322B9BA1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1E90-BE2E-47C2-A50A-68519CF0D6F2}"/>
              </a:ext>
            </a:extLst>
          </p:cNvPr>
          <p:cNvSpPr>
            <a:spLocks noGrp="1"/>
          </p:cNvSpPr>
          <p:nvPr>
            <p:ph type="sldNum" sz="quarter" idx="12"/>
          </p:nvPr>
        </p:nvSpPr>
        <p:spPr/>
        <p:txBody>
          <a:bodyPr/>
          <a:lstStyle/>
          <a:p>
            <a:fld id="{139284D9-1E12-41AC-A44C-C59729F8ED89}" type="slidenum">
              <a:rPr lang="en-US" smtClean="0"/>
              <a:t>‹#›</a:t>
            </a:fld>
            <a:endParaRPr lang="en-US"/>
          </a:p>
        </p:txBody>
      </p:sp>
    </p:spTree>
    <p:extLst>
      <p:ext uri="{BB962C8B-B14F-4D97-AF65-F5344CB8AC3E}">
        <p14:creationId xmlns:p14="http://schemas.microsoft.com/office/powerpoint/2010/main" val="114731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B319-5F2F-4915-9CAF-3F8614F5E88B}"/>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0970370-487B-4C41-96D0-129997F62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531519-51F2-4F3F-95B4-984A8399C703}"/>
              </a:ext>
            </a:extLst>
          </p:cNvPr>
          <p:cNvSpPr>
            <a:spLocks noGrp="1"/>
          </p:cNvSpPr>
          <p:nvPr>
            <p:ph type="dt" sz="half" idx="10"/>
          </p:nvPr>
        </p:nvSpPr>
        <p:spPr/>
        <p:txBody>
          <a:bodyPr/>
          <a:lstStyle/>
          <a:p>
            <a:fld id="{90070805-1643-4107-9ED0-6104BE00BFEC}" type="datetimeFigureOut">
              <a:rPr lang="en-US" smtClean="0"/>
              <a:t>8/22/22</a:t>
            </a:fld>
            <a:endParaRPr lang="en-US"/>
          </a:p>
        </p:txBody>
      </p:sp>
      <p:sp>
        <p:nvSpPr>
          <p:cNvPr id="5" name="Footer Placeholder 4">
            <a:extLst>
              <a:ext uri="{FF2B5EF4-FFF2-40B4-BE49-F238E27FC236}">
                <a16:creationId xmlns:a16="http://schemas.microsoft.com/office/drawing/2014/main" id="{9E05CDCC-105C-4947-990F-84A7C0102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EA553-C665-4E2B-B7F6-CFBD3C661B05}"/>
              </a:ext>
            </a:extLst>
          </p:cNvPr>
          <p:cNvSpPr>
            <a:spLocks noGrp="1"/>
          </p:cNvSpPr>
          <p:nvPr>
            <p:ph type="sldNum" sz="quarter" idx="12"/>
          </p:nvPr>
        </p:nvSpPr>
        <p:spPr/>
        <p:txBody>
          <a:bodyPr/>
          <a:lstStyle/>
          <a:p>
            <a:fld id="{139284D9-1E12-41AC-A44C-C59729F8ED89}" type="slidenum">
              <a:rPr lang="en-US" smtClean="0"/>
              <a:t>‹#›</a:t>
            </a:fld>
            <a:endParaRPr lang="en-US"/>
          </a:p>
        </p:txBody>
      </p:sp>
    </p:spTree>
    <p:extLst>
      <p:ext uri="{BB962C8B-B14F-4D97-AF65-F5344CB8AC3E}">
        <p14:creationId xmlns:p14="http://schemas.microsoft.com/office/powerpoint/2010/main" val="147331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970370-487B-4C41-96D0-129997F62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D76A6389-EF7B-836E-C936-5466169F28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187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C1D8-83F6-85FC-8E85-A3A8764C5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72858-D6E0-510F-60BE-E612A9FF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888DB-CAC8-7864-6988-797FDAA8E0B9}"/>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5" name="Footer Placeholder 4">
            <a:extLst>
              <a:ext uri="{FF2B5EF4-FFF2-40B4-BE49-F238E27FC236}">
                <a16:creationId xmlns:a16="http://schemas.microsoft.com/office/drawing/2014/main" id="{A766AA81-BF1E-583F-36A4-F35B38F45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B6E92-783D-2FE1-FD71-88BCE419B427}"/>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272261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CE79-77A6-5BF7-1773-39A009504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C0D9C-3A6C-14AB-5A65-7A5D4EBD5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E138B-6ACC-F062-7733-CCD091716948}"/>
              </a:ext>
            </a:extLst>
          </p:cNvPr>
          <p:cNvSpPr>
            <a:spLocks noGrp="1"/>
          </p:cNvSpPr>
          <p:nvPr>
            <p:ph type="dt" sz="half" idx="10"/>
          </p:nvPr>
        </p:nvSpPr>
        <p:spPr/>
        <p:txBody>
          <a:bodyPr/>
          <a:lstStyle/>
          <a:p>
            <a:fld id="{187D1BBC-43F6-4F02-BB3B-866D48AEF1FE}" type="datetimeFigureOut">
              <a:rPr lang="en-US" smtClean="0"/>
              <a:t>8/22/22</a:t>
            </a:fld>
            <a:endParaRPr lang="en-US"/>
          </a:p>
        </p:txBody>
      </p:sp>
      <p:sp>
        <p:nvSpPr>
          <p:cNvPr id="5" name="Footer Placeholder 4">
            <a:extLst>
              <a:ext uri="{FF2B5EF4-FFF2-40B4-BE49-F238E27FC236}">
                <a16:creationId xmlns:a16="http://schemas.microsoft.com/office/drawing/2014/main" id="{A7A0995E-7D3A-405D-03A6-89DAA55A8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FEF75-0F8B-2FAE-EE0D-572ADC7C1C21}"/>
              </a:ext>
            </a:extLst>
          </p:cNvPr>
          <p:cNvSpPr>
            <a:spLocks noGrp="1"/>
          </p:cNvSpPr>
          <p:nvPr>
            <p:ph type="sldNum" sz="quarter" idx="12"/>
          </p:nvPr>
        </p:nvSpPr>
        <p:spPr/>
        <p:txBody>
          <a:bodyPr/>
          <a:lstStyle/>
          <a:p>
            <a:fld id="{01F1BD24-C8E9-41F8-875B-1EB5D2CE0D74}" type="slidenum">
              <a:rPr lang="en-US" smtClean="0"/>
              <a:t>‹#›</a:t>
            </a:fld>
            <a:endParaRPr lang="en-US"/>
          </a:p>
        </p:txBody>
      </p:sp>
    </p:spTree>
    <p:extLst>
      <p:ext uri="{BB962C8B-B14F-4D97-AF65-F5344CB8AC3E}">
        <p14:creationId xmlns:p14="http://schemas.microsoft.com/office/powerpoint/2010/main" val="167677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Candara"/>
                <a:ea typeface="Candara"/>
                <a:cs typeface="Candara"/>
                <a:sym typeface="Candara"/>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Candara"/>
                <a:ea typeface="Candara"/>
                <a:cs typeface="Candara"/>
                <a:sym typeface="Candara"/>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Candara"/>
                <a:ea typeface="Candara"/>
                <a:cs typeface="Candara"/>
                <a:sym typeface="Candara"/>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Candara"/>
                <a:ea typeface="Candara"/>
                <a:cs typeface="Candara"/>
                <a:sym typeface="Candara"/>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Candara"/>
                <a:ea typeface="Candara"/>
                <a:cs typeface="Candara"/>
                <a:sym typeface="Candara"/>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Candara"/>
                <a:ea typeface="Candara"/>
                <a:cs typeface="Candara"/>
                <a:sym typeface="Candara"/>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Candara"/>
                <a:ea typeface="Candara"/>
                <a:cs typeface="Candara"/>
                <a:sym typeface="Candara"/>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9pPr>
          </a:lstStyle>
          <a:p>
            <a:endParaRPr/>
          </a:p>
        </p:txBody>
      </p:sp>
      <p:sp>
        <p:nvSpPr>
          <p:cNvPr id="12" name="Google Shape;12;p11"/>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11" title="Side bar"/>
          <p:cNvSpPr/>
          <p:nvPr/>
        </p:nvSpPr>
        <p:spPr>
          <a:xfrm>
            <a:off x="478095" y="376"/>
            <a:ext cx="228600" cy="6858000"/>
          </a:xfrm>
          <a:prstGeom prst="rect">
            <a:avLst/>
          </a:prstGeom>
          <a:solidFill>
            <a:srgbClr val="7030A0"/>
          </a:solidFill>
          <a:ln w="349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14;p11"/>
          <p:cNvPicPr preferRelativeResize="0"/>
          <p:nvPr/>
        </p:nvPicPr>
        <p:blipFill rotWithShape="1">
          <a:blip r:embed="rId9">
            <a:alphaModFix/>
          </a:blip>
          <a:srcRect/>
          <a:stretch/>
        </p:blipFill>
        <p:spPr>
          <a:xfrm>
            <a:off x="954390" y="15319"/>
            <a:ext cx="956109" cy="1113546"/>
          </a:xfrm>
          <a:prstGeom prst="rect">
            <a:avLst/>
          </a:prstGeom>
          <a:noFill/>
          <a:ln>
            <a:noFill/>
          </a:ln>
        </p:spPr>
      </p:pic>
      <p:pic>
        <p:nvPicPr>
          <p:cNvPr id="15" name="Google Shape;15;p11"/>
          <p:cNvPicPr preferRelativeResize="0"/>
          <p:nvPr/>
        </p:nvPicPr>
        <p:blipFill rotWithShape="1">
          <a:blip r:embed="rId10">
            <a:alphaModFix/>
          </a:blip>
          <a:srcRect/>
          <a:stretch/>
        </p:blipFill>
        <p:spPr>
          <a:xfrm>
            <a:off x="9428480" y="335130"/>
            <a:ext cx="2688104" cy="538629"/>
          </a:xfrm>
          <a:prstGeom prst="rect">
            <a:avLst/>
          </a:prstGeom>
          <a:noFill/>
          <a:ln>
            <a:noFill/>
          </a:ln>
        </p:spPr>
      </p:pic>
      <p:sp>
        <p:nvSpPr>
          <p:cNvPr id="16" name="Google Shape;16;p11"/>
          <p:cNvSpPr/>
          <p:nvPr/>
        </p:nvSpPr>
        <p:spPr>
          <a:xfrm>
            <a:off x="1371600" y="6335991"/>
            <a:ext cx="9601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ndara"/>
                <a:ea typeface="Candara"/>
                <a:cs typeface="Candara"/>
                <a:sym typeface="Candara"/>
              </a:rPr>
              <a:t>Funded by the NIFA-AFRI CAP Program - </a:t>
            </a:r>
            <a:r>
              <a:rPr lang="en-US" sz="1000" b="1" i="0" u="none" strike="noStrike" cap="none">
                <a:solidFill>
                  <a:schemeClr val="dk1"/>
                </a:solidFill>
                <a:latin typeface="Candara"/>
                <a:ea typeface="Candara"/>
                <a:cs typeface="Candara"/>
                <a:sym typeface="Candara"/>
              </a:rPr>
              <a:t>2017-68005-26867.  </a:t>
            </a:r>
            <a:r>
              <a:rPr lang="en-US" sz="1000" b="0" i="0" u="none" strike="noStrike" cap="none">
                <a:solidFill>
                  <a:schemeClr val="dk1"/>
                </a:solidFill>
                <a:latin typeface="Candara"/>
                <a:ea typeface="Candara"/>
                <a:cs typeface="Candara"/>
                <a:sym typeface="Candara"/>
              </a:rPr>
              <a:t>Any opinions, findings, conclusions, or recommendations expressed in this publication are those of the author(s) and do not necessarily reflect the view of the U.S. Department of Agriculture.</a:t>
            </a:r>
            <a:endParaRPr sz="140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userDrawn="1">
          <p15:clr>
            <a:srgbClr val="F26B43"/>
          </p15:clr>
        </p15:guide>
        <p15:guide id="2" pos="9216" userDrawn="1">
          <p15:clr>
            <a:srgbClr val="F26B43"/>
          </p15:clr>
        </p15:guide>
        <p15:guide id="3" pos="1248" userDrawn="1">
          <p15:clr>
            <a:srgbClr val="F26B43"/>
          </p15:clr>
        </p15:guide>
        <p15:guide id="4" pos="1152"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836C3-67FE-7F45-3870-A3D5D581B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E4A013-0C0A-79D4-EA6A-CA0F25370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8EE4E-BBB8-71A0-A33C-16254A0D6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D1BBC-43F6-4F02-BB3B-866D48AEF1FE}" type="datetimeFigureOut">
              <a:rPr lang="en-US" smtClean="0"/>
              <a:t>8/22/22</a:t>
            </a:fld>
            <a:endParaRPr lang="en-US"/>
          </a:p>
        </p:txBody>
      </p:sp>
      <p:sp>
        <p:nvSpPr>
          <p:cNvPr id="5" name="Footer Placeholder 4">
            <a:extLst>
              <a:ext uri="{FF2B5EF4-FFF2-40B4-BE49-F238E27FC236}">
                <a16:creationId xmlns:a16="http://schemas.microsoft.com/office/drawing/2014/main" id="{3AFFF500-67E6-B861-9D77-1567DD39B1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9DB9-048A-67B3-A508-67356A4EF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1BD24-C8E9-41F8-875B-1EB5D2CE0D74}" type="slidenum">
              <a:rPr lang="en-US" smtClean="0"/>
              <a:t>‹#›</a:t>
            </a:fld>
            <a:endParaRPr lang="en-US"/>
          </a:p>
        </p:txBody>
      </p:sp>
    </p:spTree>
    <p:extLst>
      <p:ext uri="{BB962C8B-B14F-4D97-AF65-F5344CB8AC3E}">
        <p14:creationId xmlns:p14="http://schemas.microsoft.com/office/powerpoint/2010/main" val="99105048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wvirtualmuseum.nau.edu/"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wvirtualmuseum.nau.edu/"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68407614" TargetMode="External"/><Relationship Id="rId2" Type="http://schemas.openxmlformats.org/officeDocument/2006/relationships/slideLayout" Target="../slideLayouts/slideLayout5.xml"/><Relationship Id="rId1" Type="http://schemas.openxmlformats.org/officeDocument/2006/relationships/video" Target="https://player.vimeo.com/video/68407614?h=1bcfc4abcf&amp;app_id=122963"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le.cgiar.org/content/africa-soil-information-servic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3" name="Title 2">
            <a:extLst>
              <a:ext uri="{FF2B5EF4-FFF2-40B4-BE49-F238E27FC236}">
                <a16:creationId xmlns:a16="http://schemas.microsoft.com/office/drawing/2014/main" id="{C2BC9A5A-D472-45CF-8480-68DD52798FDE}"/>
              </a:ext>
            </a:extLst>
          </p:cNvPr>
          <p:cNvSpPr>
            <a:spLocks noGrp="1"/>
          </p:cNvSpPr>
          <p:nvPr>
            <p:ph type="title"/>
          </p:nvPr>
        </p:nvSpPr>
        <p:spPr>
          <a:xfrm>
            <a:off x="1736674" y="3429000"/>
            <a:ext cx="9632976" cy="1058779"/>
          </a:xfrm>
        </p:spPr>
        <p:txBody>
          <a:bodyPr/>
          <a:lstStyle/>
          <a:p>
            <a:r>
              <a:rPr lang="en-US" dirty="0"/>
              <a:t>Soil: More Than Just Dirt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33700-D06C-1236-6EE2-F9AB959B454D}"/>
              </a:ext>
            </a:extLst>
          </p:cNvPr>
          <p:cNvSpPr>
            <a:spLocks noGrp="1"/>
          </p:cNvSpPr>
          <p:nvPr>
            <p:ph idx="1"/>
          </p:nvPr>
        </p:nvSpPr>
        <p:spPr>
          <a:xfrm>
            <a:off x="1245927" y="1348043"/>
            <a:ext cx="5922641" cy="4154362"/>
          </a:xfrm>
        </p:spPr>
        <p:txBody>
          <a:bodyPr spcFirstLastPara="1" wrap="square" lIns="91425" tIns="45700" rIns="91425" bIns="45700" anchor="t" anchorCtr="0">
            <a:noAutofit/>
          </a:bodyPr>
          <a:lstStyle/>
          <a:p>
            <a:pPr marL="101600" indent="0">
              <a:buNone/>
            </a:pPr>
            <a:r>
              <a:rPr lang="en-US" sz="2800" dirty="0">
                <a:latin typeface="Calibri"/>
              </a:rPr>
              <a:t>4. Carefully add 3 times as much water as soil to the container. </a:t>
            </a:r>
            <a:endParaRPr lang="en-US">
              <a:latin typeface="Calibri"/>
            </a:endParaRPr>
          </a:p>
          <a:p>
            <a:pPr marL="101600" indent="0">
              <a:buNone/>
            </a:pPr>
            <a:r>
              <a:rPr lang="en-US" sz="2800" dirty="0">
                <a:latin typeface="Calibri"/>
              </a:rPr>
              <a:t>DO NOT pour any soil in the sink.</a:t>
            </a:r>
            <a:endParaRPr lang="en-US">
              <a:latin typeface="Calibri"/>
            </a:endParaRPr>
          </a:p>
          <a:p>
            <a:pPr marL="101600" indent="0">
              <a:buNone/>
            </a:pPr>
            <a:r>
              <a:rPr lang="en-US" sz="2800" dirty="0">
                <a:latin typeface="Calibri"/>
              </a:rPr>
              <a:t>5. Stir soil for at least 3 minutes with the spoon. </a:t>
            </a:r>
          </a:p>
          <a:p>
            <a:pPr marL="101600" indent="0">
              <a:buNone/>
            </a:pPr>
            <a:r>
              <a:rPr lang="en-US" sz="2800" dirty="0">
                <a:latin typeface="Calibri"/>
              </a:rPr>
              <a:t>6. Place container in a spot that won't get bumped.</a:t>
            </a:r>
          </a:p>
          <a:p>
            <a:pPr marL="101600" indent="0">
              <a:buNone/>
            </a:pPr>
            <a:r>
              <a:rPr lang="en-US" sz="2800" dirty="0">
                <a:latin typeface="Calibri"/>
              </a:rPr>
              <a:t>7. Let container settle for 30 minutes or more. </a:t>
            </a:r>
            <a:endParaRPr lang="en-US">
              <a:latin typeface="Calibri"/>
            </a:endParaRPr>
          </a:p>
          <a:p>
            <a:pPr marL="101600" indent="0">
              <a:buNone/>
            </a:pPr>
            <a:endParaRPr lang="en-US" sz="2800" dirty="0"/>
          </a:p>
        </p:txBody>
      </p:sp>
      <p:sp>
        <p:nvSpPr>
          <p:cNvPr id="11" name="Rectangle 10">
            <a:extLst>
              <a:ext uri="{FF2B5EF4-FFF2-40B4-BE49-F238E27FC236}">
                <a16:creationId xmlns:a16="http://schemas.microsoft.com/office/drawing/2014/main" id="{830511E8-1610-6203-7F82-C716A3123A68}"/>
              </a:ext>
            </a:extLst>
          </p:cNvPr>
          <p:cNvSpPr/>
          <p:nvPr/>
        </p:nvSpPr>
        <p:spPr>
          <a:xfrm>
            <a:off x="8217725" y="1709410"/>
            <a:ext cx="2661780" cy="1670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6EA7AD-3828-55DE-B9EB-5B23FCA0F91B}"/>
              </a:ext>
            </a:extLst>
          </p:cNvPr>
          <p:cNvSpPr/>
          <p:nvPr/>
        </p:nvSpPr>
        <p:spPr>
          <a:xfrm>
            <a:off x="8217724" y="1876424"/>
            <a:ext cx="2661780" cy="21085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Water</a:t>
            </a:r>
            <a:endParaRPr lang="en-US" dirty="0"/>
          </a:p>
        </p:txBody>
      </p:sp>
      <p:sp>
        <p:nvSpPr>
          <p:cNvPr id="13" name="Rectangle 12">
            <a:extLst>
              <a:ext uri="{FF2B5EF4-FFF2-40B4-BE49-F238E27FC236}">
                <a16:creationId xmlns:a16="http://schemas.microsoft.com/office/drawing/2014/main" id="{B5173AE0-60D7-C43C-F6E2-4F860AB52E29}"/>
              </a:ext>
            </a:extLst>
          </p:cNvPr>
          <p:cNvSpPr/>
          <p:nvPr/>
        </p:nvSpPr>
        <p:spPr>
          <a:xfrm>
            <a:off x="8217723" y="3984971"/>
            <a:ext cx="2661780" cy="90813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Soil </a:t>
            </a:r>
            <a:endParaRPr lang="en-US" dirty="0"/>
          </a:p>
        </p:txBody>
      </p:sp>
    </p:spTree>
    <p:extLst>
      <p:ext uri="{BB962C8B-B14F-4D97-AF65-F5344CB8AC3E}">
        <p14:creationId xmlns:p14="http://schemas.microsoft.com/office/powerpoint/2010/main" val="27914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42CD9B-8943-48FA-A627-DB3BCDE16306}"/>
              </a:ext>
            </a:extLst>
          </p:cNvPr>
          <p:cNvPicPr>
            <a:picLocks noChangeAspect="1"/>
          </p:cNvPicPr>
          <p:nvPr/>
        </p:nvPicPr>
        <p:blipFill>
          <a:blip r:embed="rId2"/>
          <a:stretch>
            <a:fillRect/>
          </a:stretch>
        </p:blipFill>
        <p:spPr>
          <a:xfrm>
            <a:off x="3170802" y="1560695"/>
            <a:ext cx="6255945" cy="5200275"/>
          </a:xfrm>
          <a:prstGeom prst="rect">
            <a:avLst/>
          </a:prstGeom>
        </p:spPr>
      </p:pic>
      <p:sp>
        <p:nvSpPr>
          <p:cNvPr id="6" name="Title 1">
            <a:extLst>
              <a:ext uri="{FF2B5EF4-FFF2-40B4-BE49-F238E27FC236}">
                <a16:creationId xmlns:a16="http://schemas.microsoft.com/office/drawing/2014/main" id="{94AC999E-3004-4CBB-B81A-0172147D78CD}"/>
              </a:ext>
            </a:extLst>
          </p:cNvPr>
          <p:cNvSpPr txBox="1">
            <a:spLocks/>
          </p:cNvSpPr>
          <p:nvPr/>
        </p:nvSpPr>
        <p:spPr>
          <a:xfrm>
            <a:off x="176271" y="235132"/>
            <a:ext cx="118867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Calibri" panose="020F0502020204030204" pitchFamily="34" charset="0"/>
                <a:cs typeface="Calibri" panose="020F0502020204030204" pitchFamily="34" charset="0"/>
              </a:rPr>
              <a:t>Part 2: Exploration of Southwestern Soil </a:t>
            </a:r>
          </a:p>
          <a:p>
            <a:pPr algn="ctr"/>
            <a:r>
              <a:rPr lang="en-US" dirty="0">
                <a:latin typeface="Calibri" panose="020F0502020204030204" pitchFamily="34" charset="0"/>
                <a:cs typeface="Calibri" panose="020F0502020204030204" pitchFamily="34" charset="0"/>
              </a:rPr>
              <a:t>through Pottery</a:t>
            </a:r>
          </a:p>
        </p:txBody>
      </p:sp>
    </p:spTree>
    <p:extLst>
      <p:ext uri="{BB962C8B-B14F-4D97-AF65-F5344CB8AC3E}">
        <p14:creationId xmlns:p14="http://schemas.microsoft.com/office/powerpoint/2010/main" val="391803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BB197-0DCA-42C2-8535-44D6433A5AFD}"/>
              </a:ext>
            </a:extLst>
          </p:cNvPr>
          <p:cNvSpPr>
            <a:spLocks noGrp="1"/>
          </p:cNvSpPr>
          <p:nvPr>
            <p:ph idx="4294967295"/>
          </p:nvPr>
        </p:nvSpPr>
        <p:spPr>
          <a:xfrm>
            <a:off x="6173645" y="936434"/>
            <a:ext cx="6018356" cy="5105591"/>
          </a:xfrm>
        </p:spPr>
        <p:txBody>
          <a:bodyPr vert="horz" lIns="91440" tIns="45720" rIns="91440" bIns="45720" rtlCol="0" anchor="t">
            <a:normAutofit/>
          </a:bodyPr>
          <a:lstStyle/>
          <a:p>
            <a:pPr marL="0" indent="0">
              <a:buNone/>
            </a:pPr>
            <a:r>
              <a:rPr lang="en-US" dirty="0"/>
              <a:t>1. Go to the interactive map at the American Southwest Virtual Museum </a:t>
            </a:r>
            <a:r>
              <a:rPr lang="en-US" dirty="0">
                <a:hlinkClick r:id="rId2"/>
              </a:rPr>
              <a:t>https://swvirtualmuseum.nau.edu/</a:t>
            </a:r>
            <a:endParaRPr lang="en-US" dirty="0"/>
          </a:p>
          <a:p>
            <a:pPr marL="0" indent="0">
              <a:buNone/>
            </a:pPr>
            <a:endParaRPr lang="en-US" dirty="0"/>
          </a:p>
          <a:p>
            <a:pPr marL="0" indent="0">
              <a:buNone/>
            </a:pPr>
            <a:r>
              <a:rPr lang="en-US" dirty="0"/>
              <a:t>2. Click on ENVIRONMENTS, and then click on the MOGOLLON RIM.</a:t>
            </a:r>
          </a:p>
          <a:p>
            <a:pPr marL="0" indent="0">
              <a:buNone/>
            </a:pPr>
            <a:endParaRPr lang="en-US" dirty="0"/>
          </a:p>
          <a:p>
            <a:pPr marL="0" indent="0">
              <a:buNone/>
            </a:pPr>
            <a:r>
              <a:rPr lang="en-US" dirty="0"/>
              <a:t>3. Find the section on GEOLOGY and summarize this information in 2 sentences on your handout.</a:t>
            </a:r>
            <a:endParaRPr lang="en-US" dirty="0">
              <a:cs typeface="Calibri"/>
            </a:endParaRPr>
          </a:p>
          <a:p>
            <a:pPr marL="0" indent="0">
              <a:buNone/>
            </a:pPr>
            <a:endParaRPr lang="en-US" dirty="0"/>
          </a:p>
        </p:txBody>
      </p:sp>
      <p:grpSp>
        <p:nvGrpSpPr>
          <p:cNvPr id="4" name="Group 3">
            <a:extLst>
              <a:ext uri="{FF2B5EF4-FFF2-40B4-BE49-F238E27FC236}">
                <a16:creationId xmlns:a16="http://schemas.microsoft.com/office/drawing/2014/main" id="{0522E221-BAE8-0952-05B6-2B1B5D8D8E8C}"/>
              </a:ext>
            </a:extLst>
          </p:cNvPr>
          <p:cNvGrpSpPr/>
          <p:nvPr/>
        </p:nvGrpSpPr>
        <p:grpSpPr>
          <a:xfrm>
            <a:off x="694980" y="1029067"/>
            <a:ext cx="5147108" cy="4547172"/>
            <a:chOff x="871250" y="1822281"/>
            <a:chExt cx="5147108" cy="4547172"/>
          </a:xfrm>
        </p:grpSpPr>
        <p:pic>
          <p:nvPicPr>
            <p:cNvPr id="5" name="Picture 4">
              <a:extLst>
                <a:ext uri="{FF2B5EF4-FFF2-40B4-BE49-F238E27FC236}">
                  <a16:creationId xmlns:a16="http://schemas.microsoft.com/office/drawing/2014/main" id="{D67B4768-1594-4DAA-AC51-955F4DC50410}"/>
                </a:ext>
              </a:extLst>
            </p:cNvPr>
            <p:cNvPicPr>
              <a:picLocks noChangeAspect="1"/>
            </p:cNvPicPr>
            <p:nvPr/>
          </p:nvPicPr>
          <p:blipFill>
            <a:blip r:embed="rId3"/>
            <a:stretch>
              <a:fillRect/>
            </a:stretch>
          </p:blipFill>
          <p:spPr>
            <a:xfrm>
              <a:off x="871250" y="1822281"/>
              <a:ext cx="5147108" cy="4547172"/>
            </a:xfrm>
            <a:prstGeom prst="rect">
              <a:avLst/>
            </a:prstGeom>
          </p:spPr>
        </p:pic>
        <p:sp>
          <p:nvSpPr>
            <p:cNvPr id="6" name="Circle: Hollow 5">
              <a:extLst>
                <a:ext uri="{FF2B5EF4-FFF2-40B4-BE49-F238E27FC236}">
                  <a16:creationId xmlns:a16="http://schemas.microsoft.com/office/drawing/2014/main" id="{7AF7FAC1-0097-4C9A-A19E-1984E8EBF675}"/>
                </a:ext>
              </a:extLst>
            </p:cNvPr>
            <p:cNvSpPr/>
            <p:nvPr/>
          </p:nvSpPr>
          <p:spPr>
            <a:xfrm>
              <a:off x="2224726" y="3223967"/>
              <a:ext cx="914400" cy="970961"/>
            </a:xfrm>
            <a:prstGeom prst="donut">
              <a:avLst>
                <a:gd name="adj" fmla="val 9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293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692A11-BF09-4678-AA36-DABFAA2C549E}"/>
              </a:ext>
            </a:extLst>
          </p:cNvPr>
          <p:cNvPicPr>
            <a:picLocks noChangeAspect="1"/>
          </p:cNvPicPr>
          <p:nvPr/>
        </p:nvPicPr>
        <p:blipFill>
          <a:blip r:embed="rId2"/>
          <a:stretch>
            <a:fillRect/>
          </a:stretch>
        </p:blipFill>
        <p:spPr>
          <a:xfrm>
            <a:off x="5542960" y="197963"/>
            <a:ext cx="6449837" cy="6660037"/>
          </a:xfrm>
          <a:prstGeom prst="rect">
            <a:avLst/>
          </a:prstGeom>
        </p:spPr>
      </p:pic>
      <p:sp>
        <p:nvSpPr>
          <p:cNvPr id="3" name="Content Placeholder 2">
            <a:extLst>
              <a:ext uri="{FF2B5EF4-FFF2-40B4-BE49-F238E27FC236}">
                <a16:creationId xmlns:a16="http://schemas.microsoft.com/office/drawing/2014/main" id="{0AFC1DCF-A05B-4E2D-BA4E-759F4F71245C}"/>
              </a:ext>
            </a:extLst>
          </p:cNvPr>
          <p:cNvSpPr>
            <a:spLocks noGrp="1"/>
          </p:cNvSpPr>
          <p:nvPr>
            <p:ph idx="4294967295"/>
          </p:nvPr>
        </p:nvSpPr>
        <p:spPr>
          <a:xfrm>
            <a:off x="317898" y="492450"/>
            <a:ext cx="5225062" cy="5630862"/>
          </a:xfrm>
          <a:solidFill>
            <a:schemeClr val="bg1"/>
          </a:solidFill>
        </p:spPr>
        <p:txBody>
          <a:bodyPr>
            <a:normAutofit/>
          </a:bodyPr>
          <a:lstStyle/>
          <a:p>
            <a:pPr marL="0" indent="0">
              <a:buNone/>
            </a:pPr>
            <a:r>
              <a:rPr lang="en-US" sz="2800" dirty="0"/>
              <a:t>4. On the right-hand side of the page, there is a list of pottery types. Find MIEMBRES and look at the three examples.</a:t>
            </a:r>
          </a:p>
          <a:p>
            <a:pPr marL="0" indent="0">
              <a:buNone/>
            </a:pPr>
            <a:r>
              <a:rPr lang="en-US" sz="2800" dirty="0"/>
              <a:t>What do these three examples of pottery have in common? </a:t>
            </a:r>
          </a:p>
          <a:p>
            <a:pPr marL="0" indent="0">
              <a:buNone/>
            </a:pPr>
            <a:r>
              <a:rPr lang="en-US" sz="2800" dirty="0"/>
              <a:t>Do the materials match the geology of the Mogollon region? </a:t>
            </a:r>
          </a:p>
          <a:p>
            <a:pPr marL="0" indent="0">
              <a:buNone/>
            </a:pPr>
            <a:r>
              <a:rPr lang="en-US" sz="2800" dirty="0"/>
              <a:t>Do you think soil type and the geology of the region influenced the design of these pieces?</a:t>
            </a:r>
          </a:p>
          <a:p>
            <a:endParaRPr lang="en-US" dirty="0"/>
          </a:p>
        </p:txBody>
      </p:sp>
      <p:sp>
        <p:nvSpPr>
          <p:cNvPr id="6" name="Arrow: Right 5">
            <a:extLst>
              <a:ext uri="{FF2B5EF4-FFF2-40B4-BE49-F238E27FC236}">
                <a16:creationId xmlns:a16="http://schemas.microsoft.com/office/drawing/2014/main" id="{D9F38CDB-43C7-49E6-9AF6-851AACB51E0A}"/>
              </a:ext>
            </a:extLst>
          </p:cNvPr>
          <p:cNvSpPr/>
          <p:nvPr/>
        </p:nvSpPr>
        <p:spPr>
          <a:xfrm>
            <a:off x="8032588" y="2712563"/>
            <a:ext cx="1470582" cy="71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33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E9F3F-241E-453B-8627-930FDF62C375}"/>
              </a:ext>
            </a:extLst>
          </p:cNvPr>
          <p:cNvSpPr>
            <a:spLocks noGrp="1"/>
          </p:cNvSpPr>
          <p:nvPr>
            <p:ph idx="4294967295"/>
          </p:nvPr>
        </p:nvSpPr>
        <p:spPr>
          <a:xfrm>
            <a:off x="457200" y="675322"/>
            <a:ext cx="5638800" cy="6148388"/>
          </a:xfrm>
        </p:spPr>
        <p:txBody>
          <a:bodyPr>
            <a:normAutofit/>
          </a:bodyPr>
          <a:lstStyle/>
          <a:p>
            <a:pPr marL="0" indent="0">
              <a:buNone/>
            </a:pPr>
            <a:r>
              <a:rPr lang="en-US" sz="2800" dirty="0"/>
              <a:t>5. Go back to the interactive map at the American Southwest Virtual Museum </a:t>
            </a:r>
            <a:r>
              <a:rPr lang="en-US" sz="2800" dirty="0">
                <a:hlinkClick r:id="rId2"/>
              </a:rPr>
              <a:t>https://swvirtualmuseum.nau.edu/</a:t>
            </a:r>
            <a:endParaRPr lang="en-US" sz="2800" dirty="0"/>
          </a:p>
          <a:p>
            <a:pPr marL="0" indent="0">
              <a:buNone/>
            </a:pPr>
            <a:endParaRPr lang="en-US" sz="2800" dirty="0"/>
          </a:p>
          <a:p>
            <a:pPr marL="0" indent="0">
              <a:buNone/>
            </a:pPr>
            <a:r>
              <a:rPr lang="en-US" sz="2800" dirty="0"/>
              <a:t>6. Click on ENVIRONMENTS, and then click on the COLORADO PLATEAU.</a:t>
            </a:r>
          </a:p>
          <a:p>
            <a:pPr marL="0" indent="0">
              <a:buNone/>
            </a:pPr>
            <a:endParaRPr lang="en-US" sz="2800" dirty="0"/>
          </a:p>
          <a:p>
            <a:pPr marL="0" indent="0">
              <a:buNone/>
            </a:pPr>
            <a:r>
              <a:rPr lang="en-US" sz="2800" dirty="0"/>
              <a:t>7. Find the section on GEOLOGY and summarize it on your handout.</a:t>
            </a:r>
          </a:p>
          <a:p>
            <a:pPr marL="0" indent="0">
              <a:buNone/>
            </a:pPr>
            <a:endParaRPr lang="en-US" dirty="0"/>
          </a:p>
        </p:txBody>
      </p:sp>
      <p:pic>
        <p:nvPicPr>
          <p:cNvPr id="6" name="Picture 5">
            <a:extLst>
              <a:ext uri="{FF2B5EF4-FFF2-40B4-BE49-F238E27FC236}">
                <a16:creationId xmlns:a16="http://schemas.microsoft.com/office/drawing/2014/main" id="{EE8732FF-F028-4FAC-8F2D-FCE75DE8C052}"/>
              </a:ext>
            </a:extLst>
          </p:cNvPr>
          <p:cNvPicPr>
            <a:picLocks noChangeAspect="1"/>
          </p:cNvPicPr>
          <p:nvPr/>
        </p:nvPicPr>
        <p:blipFill>
          <a:blip r:embed="rId3"/>
          <a:stretch>
            <a:fillRect/>
          </a:stretch>
        </p:blipFill>
        <p:spPr>
          <a:xfrm>
            <a:off x="6605530" y="1147798"/>
            <a:ext cx="5410200" cy="4304964"/>
          </a:xfrm>
          <a:prstGeom prst="rect">
            <a:avLst/>
          </a:prstGeom>
        </p:spPr>
      </p:pic>
      <p:sp>
        <p:nvSpPr>
          <p:cNvPr id="7" name="Circle: Hollow 6">
            <a:extLst>
              <a:ext uri="{FF2B5EF4-FFF2-40B4-BE49-F238E27FC236}">
                <a16:creationId xmlns:a16="http://schemas.microsoft.com/office/drawing/2014/main" id="{EFB643FB-4BC5-45DA-865E-54E94C190E3C}"/>
              </a:ext>
            </a:extLst>
          </p:cNvPr>
          <p:cNvSpPr/>
          <p:nvPr/>
        </p:nvSpPr>
        <p:spPr>
          <a:xfrm>
            <a:off x="8117373" y="2013549"/>
            <a:ext cx="848412" cy="846056"/>
          </a:xfrm>
          <a:prstGeom prst="donut">
            <a:avLst>
              <a:gd name="adj" fmla="val 94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748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5E079-1665-4A64-98DA-9F57DDBE6C3F}"/>
              </a:ext>
            </a:extLst>
          </p:cNvPr>
          <p:cNvSpPr>
            <a:spLocks noGrp="1"/>
          </p:cNvSpPr>
          <p:nvPr>
            <p:ph idx="4294967295"/>
          </p:nvPr>
        </p:nvSpPr>
        <p:spPr>
          <a:xfrm>
            <a:off x="931279" y="901929"/>
            <a:ext cx="5627688" cy="5781675"/>
          </a:xfrm>
        </p:spPr>
        <p:txBody>
          <a:bodyPr>
            <a:normAutofit/>
          </a:bodyPr>
          <a:lstStyle/>
          <a:p>
            <a:pPr marL="0" indent="0">
              <a:buNone/>
            </a:pPr>
            <a:r>
              <a:rPr lang="en-US" sz="2400" dirty="0"/>
              <a:t>8. On the right-hand side of the page, there is a list of pottery types. Find ROOSEVELT RED WARE and pick three examples to look at. </a:t>
            </a:r>
          </a:p>
          <a:p>
            <a:pPr marL="0" indent="0">
              <a:buNone/>
            </a:pPr>
            <a:r>
              <a:rPr lang="en-US" sz="2400" dirty="0"/>
              <a:t>What do these three examples of pottery have in common? </a:t>
            </a:r>
          </a:p>
          <a:p>
            <a:pPr marL="0" indent="0">
              <a:buNone/>
            </a:pPr>
            <a:endParaRPr lang="en-US" sz="2400" dirty="0"/>
          </a:p>
          <a:p>
            <a:pPr marL="0" indent="0">
              <a:buNone/>
            </a:pPr>
            <a:r>
              <a:rPr lang="en-US" sz="2400" dirty="0"/>
              <a:t> Do the materials match the geology of the Colorado plateau region? </a:t>
            </a:r>
          </a:p>
          <a:p>
            <a:pPr marL="0" indent="0">
              <a:buNone/>
            </a:pPr>
            <a:endParaRPr lang="en-US" sz="2400" dirty="0"/>
          </a:p>
          <a:p>
            <a:pPr marL="0" indent="0">
              <a:buNone/>
            </a:pPr>
            <a:r>
              <a:rPr lang="en-US" sz="2400" dirty="0"/>
              <a:t>Do you think soil type and the geology of the region influenced the design of these pieces?</a:t>
            </a:r>
          </a:p>
          <a:p>
            <a:endParaRPr lang="en-US" dirty="0"/>
          </a:p>
        </p:txBody>
      </p:sp>
      <p:pic>
        <p:nvPicPr>
          <p:cNvPr id="5" name="Picture 4">
            <a:extLst>
              <a:ext uri="{FF2B5EF4-FFF2-40B4-BE49-F238E27FC236}">
                <a16:creationId xmlns:a16="http://schemas.microsoft.com/office/drawing/2014/main" id="{45979EAF-F42C-4465-B300-C35C5D73AF81}"/>
              </a:ext>
            </a:extLst>
          </p:cNvPr>
          <p:cNvPicPr>
            <a:picLocks noChangeAspect="1"/>
          </p:cNvPicPr>
          <p:nvPr/>
        </p:nvPicPr>
        <p:blipFill>
          <a:blip r:embed="rId2"/>
          <a:stretch>
            <a:fillRect/>
          </a:stretch>
        </p:blipFill>
        <p:spPr>
          <a:xfrm>
            <a:off x="7037605" y="91622"/>
            <a:ext cx="4900657" cy="6591982"/>
          </a:xfrm>
          <a:prstGeom prst="rect">
            <a:avLst/>
          </a:prstGeom>
        </p:spPr>
      </p:pic>
      <p:sp>
        <p:nvSpPr>
          <p:cNvPr id="6" name="Arrow: Right 5">
            <a:extLst>
              <a:ext uri="{FF2B5EF4-FFF2-40B4-BE49-F238E27FC236}">
                <a16:creationId xmlns:a16="http://schemas.microsoft.com/office/drawing/2014/main" id="{8B567C1D-B4E4-4504-830B-68913A7F67CA}"/>
              </a:ext>
            </a:extLst>
          </p:cNvPr>
          <p:cNvSpPr/>
          <p:nvPr/>
        </p:nvSpPr>
        <p:spPr>
          <a:xfrm>
            <a:off x="7994881" y="3136770"/>
            <a:ext cx="1470582" cy="71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52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07282-F4D0-43C5-ADD8-9D3421AC0623}"/>
              </a:ext>
            </a:extLst>
          </p:cNvPr>
          <p:cNvSpPr>
            <a:spLocks noGrp="1"/>
          </p:cNvSpPr>
          <p:nvPr>
            <p:ph idx="1"/>
          </p:nvPr>
        </p:nvSpPr>
        <p:spPr>
          <a:xfrm>
            <a:off x="888596" y="1159837"/>
            <a:ext cx="10515600" cy="4351338"/>
          </a:xfrm>
        </p:spPr>
        <p:txBody>
          <a:bodyPr vert="horz" lIns="91440" tIns="45720" rIns="91440" bIns="45720" rtlCol="0" anchor="t">
            <a:normAutofit/>
          </a:bodyPr>
          <a:lstStyle/>
          <a:p>
            <a:pPr marL="0" indent="0">
              <a:buNone/>
            </a:pPr>
            <a:r>
              <a:rPr lang="en-US"/>
              <a:t>9. </a:t>
            </a:r>
            <a:r>
              <a:rPr lang="en-US">
                <a:ea typeface="+mn-lt"/>
                <a:cs typeface="+mn-lt"/>
              </a:rPr>
              <a:t>What is different about the geology of the MOGOLLON and COLORADO PLATEAU areas? How is this reflected in the pottery produced in each region?</a:t>
            </a:r>
          </a:p>
          <a:p>
            <a:pPr marL="0" indent="0">
              <a:buNone/>
            </a:pPr>
            <a:r>
              <a:rPr lang="en-US" i="1"/>
              <a:t>Watch the following video </a:t>
            </a:r>
            <a:r>
              <a:rPr lang="en-US" i="1">
                <a:hlinkClick r:id="rId3"/>
              </a:rPr>
              <a:t>https://vimeo.com/68407614</a:t>
            </a:r>
            <a:r>
              <a:rPr lang="en-US" i="1"/>
              <a:t> </a:t>
            </a:r>
            <a:r>
              <a:rPr lang="en-US" sz="2000" i="1"/>
              <a:t>(also in the video section of the </a:t>
            </a:r>
            <a:r>
              <a:rPr lang="en-US" sz="2000" i="1">
                <a:ea typeface="+mn-lt"/>
                <a:cs typeface="+mn-lt"/>
              </a:rPr>
              <a:t>American Southwest Virtual Museum</a:t>
            </a:r>
            <a:r>
              <a:rPr lang="en-US" sz="2000" i="1"/>
              <a:t> website)</a:t>
            </a:r>
            <a:r>
              <a:rPr lang="en-US"/>
              <a:t>. </a:t>
            </a:r>
          </a:p>
          <a:p>
            <a:pPr marL="0" indent="0">
              <a:buNone/>
            </a:pPr>
            <a:r>
              <a:rPr lang="en-US" i="1"/>
              <a:t>10. </a:t>
            </a:r>
            <a:r>
              <a:rPr lang="en-US"/>
              <a:t>What is one thing that is represented by pottery other than its practical uses?</a:t>
            </a:r>
          </a:p>
          <a:p>
            <a:pPr marL="0" indent="0">
              <a:buNone/>
            </a:pPr>
            <a:endParaRPr lang="en-US"/>
          </a:p>
          <a:p>
            <a:pPr marL="0" indent="0">
              <a:buNone/>
            </a:pPr>
            <a:endParaRPr lang="en-US"/>
          </a:p>
        </p:txBody>
      </p:sp>
      <p:pic>
        <p:nvPicPr>
          <p:cNvPr id="2" name="Online Media 1" title="Pottery">
            <a:hlinkClick r:id="" action="ppaction://media"/>
            <a:extLst>
              <a:ext uri="{FF2B5EF4-FFF2-40B4-BE49-F238E27FC236}">
                <a16:creationId xmlns:a16="http://schemas.microsoft.com/office/drawing/2014/main" id="{DFE6FA17-8399-4470-888B-40D810F93D74}"/>
              </a:ext>
            </a:extLst>
          </p:cNvPr>
          <p:cNvPicPr>
            <a:picLocks noRot="1" noChangeAspect="1"/>
          </p:cNvPicPr>
          <p:nvPr>
            <a:videoFile r:link="rId1"/>
          </p:nvPr>
        </p:nvPicPr>
        <p:blipFill>
          <a:blip r:embed="rId4"/>
          <a:stretch>
            <a:fillRect/>
          </a:stretch>
        </p:blipFill>
        <p:spPr>
          <a:xfrm>
            <a:off x="5538101" y="3167743"/>
            <a:ext cx="5358499" cy="3014155"/>
          </a:xfrm>
          <a:prstGeom prst="rect">
            <a:avLst/>
          </a:prstGeom>
        </p:spPr>
      </p:pic>
    </p:spTree>
    <p:extLst>
      <p:ext uri="{BB962C8B-B14F-4D97-AF65-F5344CB8AC3E}">
        <p14:creationId xmlns:p14="http://schemas.microsoft.com/office/powerpoint/2010/main" val="32206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9B08-C8DC-4C89-B440-E3BCB97CA585}"/>
              </a:ext>
            </a:extLst>
          </p:cNvPr>
          <p:cNvSpPr>
            <a:spLocks noGrp="1"/>
          </p:cNvSpPr>
          <p:nvPr>
            <p:ph type="title"/>
          </p:nvPr>
        </p:nvSpPr>
        <p:spPr>
          <a:xfrm>
            <a:off x="717748" y="1385888"/>
            <a:ext cx="5248335" cy="1325563"/>
          </a:xfrm>
        </p:spPr>
        <p:txBody>
          <a:bodyPr>
            <a:normAutofit/>
          </a:bodyPr>
          <a:lstStyle/>
          <a:p>
            <a:pPr algn="ctr"/>
            <a:r>
              <a:rPr lang="en-US" dirty="0">
                <a:cs typeface="Arial"/>
              </a:rPr>
              <a:t>Part 3- Using the Soil Texture Triangle</a:t>
            </a:r>
          </a:p>
        </p:txBody>
      </p:sp>
      <p:pic>
        <p:nvPicPr>
          <p:cNvPr id="8194" name="Picture 2" descr="Image result for sand silt clay">
            <a:extLst>
              <a:ext uri="{FF2B5EF4-FFF2-40B4-BE49-F238E27FC236}">
                <a16:creationId xmlns:a16="http://schemas.microsoft.com/office/drawing/2014/main" id="{8395ECEF-2D2D-478F-84FA-B565B1360E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5917" y="1385888"/>
            <a:ext cx="5248335" cy="46916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2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E8A7D3B8-7D2E-4475-BE50-CA80157D7A04}"/>
              </a:ext>
            </a:extLst>
          </p:cNvPr>
          <p:cNvPicPr>
            <a:picLocks noChangeAspect="1"/>
          </p:cNvPicPr>
          <p:nvPr/>
        </p:nvPicPr>
        <p:blipFill rotWithShape="1">
          <a:blip r:embed="rId2"/>
          <a:srcRect l="19818" r="11470" b="2"/>
          <a:stretch/>
        </p:blipFill>
        <p:spPr>
          <a:xfrm>
            <a:off x="995257" y="1253582"/>
            <a:ext cx="2807811" cy="4713481"/>
          </a:xfrm>
          <a:prstGeom prst="rect">
            <a:avLst/>
          </a:prstGeom>
        </p:spPr>
      </p:pic>
      <p:sp>
        <p:nvSpPr>
          <p:cNvPr id="3" name="TextBox 2">
            <a:extLst>
              <a:ext uri="{FF2B5EF4-FFF2-40B4-BE49-F238E27FC236}">
                <a16:creationId xmlns:a16="http://schemas.microsoft.com/office/drawing/2014/main" id="{6498E2D4-CC41-4DA2-94B0-C5E8A7669D04}"/>
              </a:ext>
            </a:extLst>
          </p:cNvPr>
          <p:cNvSpPr txBox="1"/>
          <p:nvPr/>
        </p:nvSpPr>
        <p:spPr>
          <a:xfrm>
            <a:off x="4026616" y="1212531"/>
            <a:ext cx="7883548" cy="5355312"/>
          </a:xfrm>
          <a:prstGeom prst="rect">
            <a:avLst/>
          </a:prstGeom>
          <a:noFill/>
        </p:spPr>
        <p:txBody>
          <a:bodyPr wrap="square" lIns="91440" tIns="45720" rIns="91440" bIns="45720" rtlCol="0" anchor="t">
            <a:spAutoFit/>
          </a:bodyPr>
          <a:lstStyle/>
          <a:p>
            <a:r>
              <a:rPr lang="en-US" sz="2800" dirty="0">
                <a:effectLst/>
                <a:ea typeface="Times New Roman" panose="02020603050405020304" pitchFamily="18" charset="0"/>
              </a:rPr>
              <a:t>Once the soil has settled, there should be 3 distinct layers.</a:t>
            </a:r>
            <a:r>
              <a:rPr lang="en-US" sz="2800" dirty="0">
                <a:ea typeface="Times New Roman" panose="02020603050405020304" pitchFamily="18" charset="0"/>
              </a:rPr>
              <a:t> </a:t>
            </a:r>
            <a:r>
              <a:rPr lang="en-US" sz="2800" dirty="0">
                <a:effectLst/>
                <a:ea typeface="Times New Roman" panose="02020603050405020304" pitchFamily="18" charset="0"/>
              </a:rPr>
              <a:t> Measure the height (in mm) of each layer. To calculate the percentage of each soil type, you will also need </a:t>
            </a:r>
            <a:r>
              <a:rPr lang="en-US" sz="2800" dirty="0">
                <a:ea typeface="Times New Roman" panose="02020603050405020304" pitchFamily="18" charset="0"/>
              </a:rPr>
              <a:t>to measure the</a:t>
            </a:r>
            <a:r>
              <a:rPr lang="en-US" sz="2800" dirty="0">
                <a:effectLst/>
                <a:ea typeface="Times New Roman" panose="02020603050405020304" pitchFamily="18" charset="0"/>
              </a:rPr>
              <a:t> total height in cm of the soil in the cup</a:t>
            </a:r>
            <a:r>
              <a:rPr lang="en-US" sz="2800" dirty="0">
                <a:ea typeface="Times New Roman" panose="02020603050405020304" pitchFamily="18" charset="0"/>
              </a:rPr>
              <a:t>.</a:t>
            </a:r>
            <a:endParaRPr lang="en-US" sz="2800" dirty="0">
              <a:effectLst/>
              <a:latin typeface="Arial" panose="020B0604020202020204" pitchFamily="34" charset="0"/>
              <a:ea typeface="Times New Roman" panose="02020603050405020304" pitchFamily="18" charset="0"/>
            </a:endParaRPr>
          </a:p>
          <a:p>
            <a:pPr marL="342900" indent="-342900">
              <a:buAutoNum type="arabicPeriod" startAt="5"/>
            </a:pPr>
            <a:endParaRPr lang="en-US" sz="2800" dirty="0">
              <a:ea typeface="Times New Roman" panose="02020603050405020304" pitchFamily="18" charset="0"/>
            </a:endParaRPr>
          </a:p>
          <a:p>
            <a:pPr marL="342900" indent="-342900">
              <a:buAutoNum type="arabicPeriod" startAt="5"/>
            </a:pPr>
            <a:endParaRPr lang="en-US" sz="2800" dirty="0">
              <a:ea typeface="Times New Roman" panose="02020603050405020304" pitchFamily="18" charset="0"/>
            </a:endParaRPr>
          </a:p>
          <a:p>
            <a:pPr marR="0">
              <a:spcBef>
                <a:spcPts val="0"/>
              </a:spcBef>
              <a:spcAft>
                <a:spcPts val="0"/>
              </a:spcAft>
            </a:pPr>
            <a:r>
              <a:rPr lang="en-US" sz="2800" b="1" dirty="0">
                <a:effectLst/>
                <a:ea typeface="Times New Roman" panose="02020603050405020304" pitchFamily="18" charset="0"/>
              </a:rPr>
              <a:t>The bottom layer of your soil sample represents SAND.</a:t>
            </a:r>
          </a:p>
          <a:p>
            <a:pPr marL="0" marR="0">
              <a:spcBef>
                <a:spcPts val="0"/>
              </a:spcBef>
              <a:spcAft>
                <a:spcPts val="0"/>
              </a:spcAft>
            </a:pPr>
            <a:r>
              <a:rPr lang="en-US" sz="2800" b="1" dirty="0">
                <a:effectLst/>
                <a:ea typeface="Times New Roman" panose="02020603050405020304" pitchFamily="18" charset="0"/>
              </a:rPr>
              <a:t>The middle layer represents SILT.</a:t>
            </a:r>
          </a:p>
          <a:p>
            <a:r>
              <a:rPr lang="en-US" sz="2800" b="1" dirty="0">
                <a:effectLst/>
                <a:ea typeface="Times New Roman" panose="02020603050405020304" pitchFamily="18" charset="0"/>
              </a:rPr>
              <a:t>The top layer represents CLAY.</a:t>
            </a:r>
            <a:r>
              <a:rPr lang="en-US" sz="2800" b="1" dirty="0">
                <a:ea typeface="Times New Roman" panose="02020603050405020304" pitchFamily="18" charset="0"/>
              </a:rPr>
              <a:t> </a:t>
            </a:r>
            <a:endParaRPr lang="en-US" sz="2800" b="1">
              <a:effectLst/>
              <a:latin typeface="Times New Roman"/>
              <a:ea typeface="Times New Roman" panose="02020603050405020304" pitchFamily="18" charset="0"/>
            </a:endParaRPr>
          </a:p>
          <a:p>
            <a:pPr marL="0" marR="0">
              <a:spcBef>
                <a:spcPts val="0"/>
              </a:spcBef>
              <a:spcAft>
                <a:spcPts val="0"/>
              </a:spcAft>
            </a:pPr>
            <a:endParaRPr lang="en-US">
              <a:effectLst/>
              <a:ea typeface="Times New Roman" panose="02020603050405020304" pitchFamily="18" charset="0"/>
            </a:endParaRPr>
          </a:p>
          <a:p>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112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A65FB-AD91-051E-12DD-8ED7C940076D}"/>
              </a:ext>
            </a:extLst>
          </p:cNvPr>
          <p:cNvSpPr>
            <a:spLocks noGrp="1"/>
          </p:cNvSpPr>
          <p:nvPr>
            <p:ph idx="1"/>
          </p:nvPr>
        </p:nvSpPr>
        <p:spPr>
          <a:xfrm>
            <a:off x="828805" y="1455586"/>
            <a:ext cx="9601200" cy="3492626"/>
          </a:xfrm>
        </p:spPr>
        <p:txBody>
          <a:bodyPr/>
          <a:lstStyle/>
          <a:p>
            <a:pPr marL="101600" indent="0">
              <a:lnSpc>
                <a:spcPct val="100000"/>
              </a:lnSpc>
              <a:spcBef>
                <a:spcPts val="0"/>
              </a:spcBef>
              <a:buNone/>
            </a:pPr>
            <a:r>
              <a:rPr lang="en-US" sz="2800" dirty="0">
                <a:latin typeface="Arial"/>
                <a:cs typeface="Arial"/>
              </a:rPr>
              <a:t>Calculate the percentage of each layer.  (you will do this calculation 3 times- one time for each layer)</a:t>
            </a:r>
            <a:endParaRPr lang="en-US" sz="2800" dirty="0"/>
          </a:p>
          <a:p>
            <a:pPr marL="101600" indent="0">
              <a:lnSpc>
                <a:spcPct val="100000"/>
              </a:lnSpc>
              <a:spcBef>
                <a:spcPts val="0"/>
              </a:spcBef>
              <a:buNone/>
            </a:pPr>
            <a:r>
              <a:rPr lang="en-US" sz="2800" dirty="0">
                <a:latin typeface="Arial"/>
                <a:cs typeface="Arial"/>
              </a:rPr>
              <a:t>  </a:t>
            </a:r>
            <a:endParaRPr lang="en-US" sz="2800" dirty="0"/>
          </a:p>
          <a:p>
            <a:pPr>
              <a:lnSpc>
                <a:spcPct val="100000"/>
              </a:lnSpc>
              <a:spcBef>
                <a:spcPts val="0"/>
              </a:spcBef>
            </a:pPr>
            <a:endParaRPr lang="en-US" sz="2400" b="1" dirty="0"/>
          </a:p>
          <a:p>
            <a:pPr marL="101600" indent="0">
              <a:lnSpc>
                <a:spcPct val="100000"/>
              </a:lnSpc>
              <a:spcBef>
                <a:spcPts val="0"/>
              </a:spcBef>
              <a:buNone/>
            </a:pPr>
            <a:r>
              <a:rPr lang="en-US" sz="2400" b="1" u="sng" dirty="0">
                <a:latin typeface="Arial"/>
                <a:cs typeface="Arial"/>
              </a:rPr>
              <a:t>Height of layer </a:t>
            </a:r>
            <a:r>
              <a:rPr lang="en-US" sz="2400" b="1" dirty="0">
                <a:latin typeface="Arial"/>
                <a:cs typeface="Arial"/>
              </a:rPr>
              <a:t>   X  100%  =  % of sand, silt or clay</a:t>
            </a:r>
            <a:endParaRPr lang="en-US" sz="2400" b="1" dirty="0">
              <a:cs typeface="Arial"/>
            </a:endParaRPr>
          </a:p>
          <a:p>
            <a:pPr marL="101600" indent="0">
              <a:lnSpc>
                <a:spcPct val="100000"/>
              </a:lnSpc>
              <a:spcBef>
                <a:spcPts val="0"/>
              </a:spcBef>
              <a:buNone/>
            </a:pPr>
            <a:r>
              <a:rPr lang="en-US" sz="2400" b="1" dirty="0">
                <a:latin typeface="Arial"/>
                <a:cs typeface="Arial"/>
              </a:rPr>
              <a:t>Total height of </a:t>
            </a:r>
            <a:endParaRPr lang="en-US" sz="2400" b="1" dirty="0">
              <a:cs typeface="Arial"/>
            </a:endParaRPr>
          </a:p>
          <a:p>
            <a:pPr marL="101600" indent="0">
              <a:lnSpc>
                <a:spcPct val="100000"/>
              </a:lnSpc>
              <a:spcBef>
                <a:spcPts val="0"/>
              </a:spcBef>
              <a:buNone/>
            </a:pPr>
            <a:r>
              <a:rPr lang="en-US" sz="2400" b="1" dirty="0">
                <a:latin typeface="Arial"/>
                <a:cs typeface="Arial"/>
              </a:rPr>
              <a:t>soil in cup</a:t>
            </a:r>
            <a:endParaRPr lang="en-US" sz="2400" b="1" dirty="0"/>
          </a:p>
        </p:txBody>
      </p:sp>
      <p:pic>
        <p:nvPicPr>
          <p:cNvPr id="4" name="Picture 4" descr="A picture containing indoor, cup&#10;&#10;Description automatically generated">
            <a:extLst>
              <a:ext uri="{FF2B5EF4-FFF2-40B4-BE49-F238E27FC236}">
                <a16:creationId xmlns:a16="http://schemas.microsoft.com/office/drawing/2014/main" id="{6BCA47F1-F5D5-0990-84D0-EAF481672F78}"/>
              </a:ext>
            </a:extLst>
          </p:cNvPr>
          <p:cNvPicPr>
            <a:picLocks noChangeAspect="1"/>
          </p:cNvPicPr>
          <p:nvPr/>
        </p:nvPicPr>
        <p:blipFill>
          <a:blip r:embed="rId2"/>
          <a:stretch>
            <a:fillRect/>
          </a:stretch>
        </p:blipFill>
        <p:spPr>
          <a:xfrm>
            <a:off x="7333989" y="3865781"/>
            <a:ext cx="4392460" cy="2351890"/>
          </a:xfrm>
          <a:prstGeom prst="rect">
            <a:avLst/>
          </a:prstGeom>
        </p:spPr>
      </p:pic>
    </p:spTree>
    <p:extLst>
      <p:ext uri="{BB962C8B-B14F-4D97-AF65-F5344CB8AC3E}">
        <p14:creationId xmlns:p14="http://schemas.microsoft.com/office/powerpoint/2010/main" val="273918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5582-8E53-4103-8C1B-CF1B0066030C}"/>
              </a:ext>
            </a:extLst>
          </p:cNvPr>
          <p:cNvSpPr>
            <a:spLocks noGrp="1"/>
          </p:cNvSpPr>
          <p:nvPr>
            <p:ph type="title"/>
          </p:nvPr>
        </p:nvSpPr>
        <p:spPr/>
        <p:txBody>
          <a:bodyPr/>
          <a:lstStyle/>
          <a:p>
            <a:r>
              <a:rPr lang="en-US"/>
              <a:t>Bell Ringer</a:t>
            </a:r>
          </a:p>
        </p:txBody>
      </p:sp>
      <p:sp>
        <p:nvSpPr>
          <p:cNvPr id="3" name="Text Placeholder 2">
            <a:extLst>
              <a:ext uri="{FF2B5EF4-FFF2-40B4-BE49-F238E27FC236}">
                <a16:creationId xmlns:a16="http://schemas.microsoft.com/office/drawing/2014/main" id="{39E34226-AADF-4CDC-9280-47FD83367CAD}"/>
              </a:ext>
            </a:extLst>
          </p:cNvPr>
          <p:cNvSpPr>
            <a:spLocks noGrp="1"/>
          </p:cNvSpPr>
          <p:nvPr>
            <p:ph type="body" idx="1"/>
          </p:nvPr>
        </p:nvSpPr>
        <p:spPr/>
        <p:txBody>
          <a:bodyPr>
            <a:normAutofit/>
          </a:bodyPr>
          <a:lstStyle/>
          <a:p>
            <a:r>
              <a:rPr lang="en-US" sz="3600"/>
              <a:t>Name three ingredients that make up the soil you find in a garden. If you are not sure, guess!</a:t>
            </a:r>
          </a:p>
        </p:txBody>
      </p:sp>
      <p:pic>
        <p:nvPicPr>
          <p:cNvPr id="6" name="Picture 5" descr="A picture containing outdoor, ground, grass, person&#10;&#10;Description automatically generated">
            <a:extLst>
              <a:ext uri="{FF2B5EF4-FFF2-40B4-BE49-F238E27FC236}">
                <a16:creationId xmlns:a16="http://schemas.microsoft.com/office/drawing/2014/main" id="{3A32FF7F-21ED-4079-AE84-63E2986BC9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72615" y="2147733"/>
            <a:ext cx="5390634" cy="3581402"/>
          </a:xfrm>
          <a:prstGeom prst="rect">
            <a:avLst/>
          </a:prstGeom>
        </p:spPr>
      </p:pic>
      <p:sp>
        <p:nvSpPr>
          <p:cNvPr id="7" name="TextBox 6">
            <a:extLst>
              <a:ext uri="{FF2B5EF4-FFF2-40B4-BE49-F238E27FC236}">
                <a16:creationId xmlns:a16="http://schemas.microsoft.com/office/drawing/2014/main" id="{8839C336-8171-4E39-A523-26B5109963D4}"/>
              </a:ext>
            </a:extLst>
          </p:cNvPr>
          <p:cNvSpPr txBox="1"/>
          <p:nvPr/>
        </p:nvSpPr>
        <p:spPr>
          <a:xfrm>
            <a:off x="8038921" y="5839421"/>
            <a:ext cx="3724328" cy="230832"/>
          </a:xfrm>
          <a:prstGeom prst="rect">
            <a:avLst/>
          </a:prstGeom>
          <a:noFill/>
        </p:spPr>
        <p:txBody>
          <a:bodyPr wrap="square" rtlCol="0">
            <a:spAutoFit/>
          </a:bodyPr>
          <a:lstStyle/>
          <a:p>
            <a:r>
              <a:rPr lang="en-US" sz="900">
                <a:hlinkClick r:id="rId3" tooltip="https://wle.cgiar.org/content/africa-soil-information-servic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084905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ADE-7D7A-4846-9DE3-E1B871192735}"/>
              </a:ext>
            </a:extLst>
          </p:cNvPr>
          <p:cNvSpPr>
            <a:spLocks noGrp="1"/>
          </p:cNvSpPr>
          <p:nvPr>
            <p:ph type="title"/>
          </p:nvPr>
        </p:nvSpPr>
        <p:spPr/>
        <p:txBody>
          <a:bodyPr/>
          <a:lstStyle/>
          <a:p>
            <a:r>
              <a:rPr lang="en-US"/>
              <a:t>Example Calculation</a:t>
            </a:r>
          </a:p>
        </p:txBody>
      </p:sp>
      <p:sp>
        <p:nvSpPr>
          <p:cNvPr id="4" name="Title 1">
            <a:extLst>
              <a:ext uri="{FF2B5EF4-FFF2-40B4-BE49-F238E27FC236}">
                <a16:creationId xmlns:a16="http://schemas.microsoft.com/office/drawing/2014/main" id="{5734784E-E999-45DC-BF16-057632312294}"/>
              </a:ext>
            </a:extLst>
          </p:cNvPr>
          <p:cNvSpPr txBox="1">
            <a:spLocks/>
          </p:cNvSpPr>
          <p:nvPr/>
        </p:nvSpPr>
        <p:spPr>
          <a:xfrm>
            <a:off x="1008168" y="2150985"/>
            <a:ext cx="4815689" cy="3578150"/>
          </a:xfrm>
          <a:prstGeom prst="rect">
            <a:avLst/>
          </a:prstGeom>
          <a:noFill/>
          <a:ln>
            <a:solidFill>
              <a:srgbClr val="002060"/>
            </a:solid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a:solidFill>
                  <a:srgbClr val="FF0000"/>
                </a:solidFill>
                <a:cs typeface="Calibri Light"/>
              </a:rPr>
              <a:t>Example Calculation: Let’s say you measure…</a:t>
            </a:r>
            <a:br>
              <a:rPr lang="en-US" sz="2800">
                <a:cs typeface="Calibri Light"/>
              </a:rPr>
            </a:br>
            <a:r>
              <a:rPr lang="en-US" sz="2800">
                <a:cs typeface="Calibri Light"/>
              </a:rPr>
              <a:t>15 mm sand,</a:t>
            </a:r>
            <a:br>
              <a:rPr lang="en-US" sz="2800">
                <a:cs typeface="Calibri Light"/>
              </a:rPr>
            </a:br>
            <a:r>
              <a:rPr lang="en-US" sz="2800">
                <a:cs typeface="Calibri Light"/>
              </a:rPr>
              <a:t>10 mm silt, 5 mm clay=</a:t>
            </a:r>
            <a:br>
              <a:rPr lang="en-US" sz="2800">
                <a:cs typeface="Calibri Light"/>
              </a:rPr>
            </a:br>
            <a:r>
              <a:rPr lang="en-US" sz="2800">
                <a:cs typeface="Calibri Light"/>
              </a:rPr>
              <a:t>30 mm total</a:t>
            </a:r>
            <a:endParaRPr lang="en-US" sz="2800"/>
          </a:p>
        </p:txBody>
      </p:sp>
      <p:sp>
        <p:nvSpPr>
          <p:cNvPr id="6" name="Content Placeholder 8">
            <a:extLst>
              <a:ext uri="{FF2B5EF4-FFF2-40B4-BE49-F238E27FC236}">
                <a16:creationId xmlns:a16="http://schemas.microsoft.com/office/drawing/2014/main" id="{CA671CC3-2614-48C4-ABBE-D7B23F62863A}"/>
              </a:ext>
            </a:extLst>
          </p:cNvPr>
          <p:cNvSpPr>
            <a:spLocks noGrp="1"/>
          </p:cNvSpPr>
          <p:nvPr>
            <p:ph idx="1"/>
          </p:nvPr>
        </p:nvSpPr>
        <p:spPr>
          <a:xfrm>
            <a:off x="5889173" y="2150985"/>
            <a:ext cx="6041570" cy="3578150"/>
          </a:xfrm>
          <a:solidFill>
            <a:schemeClr val="bg1"/>
          </a:solidFill>
          <a:ln>
            <a:solidFill>
              <a:srgbClr val="002060"/>
            </a:solidFill>
          </a:ln>
        </p:spPr>
        <p:txBody>
          <a:bodyPr vert="horz" lIns="91440" tIns="45720" rIns="91440" bIns="45720" rtlCol="0" anchor="ctr">
            <a:noAutofit/>
          </a:bodyPr>
          <a:lstStyle/>
          <a:p>
            <a:pPr marL="0" indent="0">
              <a:buNone/>
            </a:pPr>
            <a:r>
              <a:rPr lang="en-US" sz="2800">
                <a:solidFill>
                  <a:srgbClr val="FF0000"/>
                </a:solidFill>
                <a:cs typeface="Calibri"/>
              </a:rPr>
              <a:t>Sample Calculations</a:t>
            </a:r>
            <a:r>
              <a:rPr lang="en-US" sz="2800">
                <a:cs typeface="Calibri"/>
              </a:rPr>
              <a:t>-</a:t>
            </a:r>
          </a:p>
          <a:p>
            <a:pPr marL="0" indent="0">
              <a:buNone/>
            </a:pPr>
            <a:r>
              <a:rPr lang="en-US" sz="2800">
                <a:cs typeface="Calibri"/>
              </a:rPr>
              <a:t>Sand: 15mm/30 mm= 0.5 x 100= 50% </a:t>
            </a:r>
          </a:p>
          <a:p>
            <a:pPr marL="0" indent="0">
              <a:buNone/>
            </a:pPr>
            <a:r>
              <a:rPr lang="en-US" sz="2800">
                <a:ea typeface="+mn-lt"/>
                <a:cs typeface="+mn-lt"/>
              </a:rPr>
              <a:t>Silt: 10mm/30 mm= 0.33 x 100= 33% </a:t>
            </a:r>
          </a:p>
          <a:p>
            <a:pPr marL="0" indent="0">
              <a:buNone/>
            </a:pPr>
            <a:r>
              <a:rPr lang="en-US" sz="2800">
                <a:cs typeface="Calibri"/>
              </a:rPr>
              <a:t>Clay: 5 mm/30 mm = 0.167 x 100= 16.7%</a:t>
            </a:r>
          </a:p>
          <a:p>
            <a:pPr marL="0" indent="0">
              <a:buNone/>
            </a:pPr>
            <a:r>
              <a:rPr lang="en-US" sz="2800">
                <a:cs typeface="Calibri"/>
              </a:rPr>
              <a:t>The percentages should add up to 100%</a:t>
            </a:r>
          </a:p>
        </p:txBody>
      </p:sp>
    </p:spTree>
    <p:extLst>
      <p:ext uri="{BB962C8B-B14F-4D97-AF65-F5344CB8AC3E}">
        <p14:creationId xmlns:p14="http://schemas.microsoft.com/office/powerpoint/2010/main" val="204562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88B6D6CD-C79C-45EC-917A-AD10A009E7D0}"/>
              </a:ext>
            </a:extLst>
          </p:cNvPr>
          <p:cNvPicPr>
            <a:picLocks noChangeAspect="1"/>
          </p:cNvPicPr>
          <p:nvPr/>
        </p:nvPicPr>
        <p:blipFill>
          <a:blip r:embed="rId2"/>
          <a:stretch>
            <a:fillRect/>
          </a:stretch>
        </p:blipFill>
        <p:spPr>
          <a:xfrm>
            <a:off x="-110346" y="356274"/>
            <a:ext cx="7553145" cy="1754757"/>
          </a:xfrm>
          <a:prstGeom prst="rect">
            <a:avLst/>
          </a:prstGeom>
        </p:spPr>
      </p:pic>
      <p:sp>
        <p:nvSpPr>
          <p:cNvPr id="6" name="TextBox 5">
            <a:extLst>
              <a:ext uri="{FF2B5EF4-FFF2-40B4-BE49-F238E27FC236}">
                <a16:creationId xmlns:a16="http://schemas.microsoft.com/office/drawing/2014/main" id="{9C92A083-6E98-4FF7-9656-6B35B108E5C2}"/>
              </a:ext>
            </a:extLst>
          </p:cNvPr>
          <p:cNvSpPr txBox="1"/>
          <p:nvPr/>
        </p:nvSpPr>
        <p:spPr>
          <a:xfrm>
            <a:off x="1590137" y="756249"/>
            <a:ext cx="478478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rPr>
              <a:t>50%                    </a:t>
            </a:r>
            <a:r>
              <a:rPr lang="en-US" b="1" dirty="0">
                <a:solidFill>
                  <a:srgbClr val="FFC000"/>
                </a:solidFill>
              </a:rPr>
              <a:t>  </a:t>
            </a:r>
            <a:r>
              <a:rPr lang="en-US" b="1" dirty="0">
                <a:solidFill>
                  <a:srgbClr val="FF0000"/>
                </a:solidFill>
              </a:rPr>
              <a:t>                  </a:t>
            </a:r>
            <a:endParaRPr lang="en-US" b="1" dirty="0">
              <a:solidFill>
                <a:srgbClr val="002060"/>
              </a:solidFill>
            </a:endParaRPr>
          </a:p>
        </p:txBody>
      </p:sp>
      <p:grpSp>
        <p:nvGrpSpPr>
          <p:cNvPr id="2" name="Group 1">
            <a:extLst>
              <a:ext uri="{FF2B5EF4-FFF2-40B4-BE49-F238E27FC236}">
                <a16:creationId xmlns:a16="http://schemas.microsoft.com/office/drawing/2014/main" id="{762D6E9E-AED8-10D4-9F7D-FE3369BFC431}"/>
              </a:ext>
            </a:extLst>
          </p:cNvPr>
          <p:cNvGrpSpPr/>
          <p:nvPr/>
        </p:nvGrpSpPr>
        <p:grpSpPr>
          <a:xfrm>
            <a:off x="6906676" y="356274"/>
            <a:ext cx="5248335" cy="5953137"/>
            <a:chOff x="5757266" y="176125"/>
            <a:chExt cx="5248335" cy="5953137"/>
          </a:xfrm>
        </p:grpSpPr>
        <p:pic>
          <p:nvPicPr>
            <p:cNvPr id="17" name="Picture 2" descr="Image result for sand silt clay">
              <a:extLst>
                <a:ext uri="{FF2B5EF4-FFF2-40B4-BE49-F238E27FC236}">
                  <a16:creationId xmlns:a16="http://schemas.microsoft.com/office/drawing/2014/main" id="{1B17CF8C-7801-4D2A-9E26-38F4C706B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266" y="176125"/>
              <a:ext cx="5248335" cy="59517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Arrow: Up 6">
              <a:extLst>
                <a:ext uri="{FF2B5EF4-FFF2-40B4-BE49-F238E27FC236}">
                  <a16:creationId xmlns:a16="http://schemas.microsoft.com/office/drawing/2014/main" id="{CF12D2DC-E605-4AFD-81F6-D9C34C4275C9}"/>
                </a:ext>
              </a:extLst>
            </p:cNvPr>
            <p:cNvSpPr/>
            <p:nvPr/>
          </p:nvSpPr>
          <p:spPr>
            <a:xfrm rot="19727020">
              <a:off x="8221472" y="5467903"/>
              <a:ext cx="560716" cy="6613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8763E1-EDC3-4803-90AD-78EBF82CEF1C}"/>
                </a:ext>
              </a:extLst>
            </p:cNvPr>
            <p:cNvSpPr/>
            <p:nvPr/>
          </p:nvSpPr>
          <p:spPr>
            <a:xfrm rot="3660000" flipV="1">
              <a:off x="6246245" y="4384662"/>
              <a:ext cx="2624788"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B46CD14E-1A03-4517-88FC-65361977AC1F}"/>
              </a:ext>
            </a:extLst>
          </p:cNvPr>
          <p:cNvSpPr txBox="1"/>
          <p:nvPr/>
        </p:nvSpPr>
        <p:spPr>
          <a:xfrm>
            <a:off x="5496304" y="76874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p>
        </p:txBody>
      </p:sp>
      <p:sp>
        <p:nvSpPr>
          <p:cNvPr id="3" name="Content Placeholder 2">
            <a:extLst>
              <a:ext uri="{FF2B5EF4-FFF2-40B4-BE49-F238E27FC236}">
                <a16:creationId xmlns:a16="http://schemas.microsoft.com/office/drawing/2014/main" id="{35BFD188-F1AE-447B-8134-F285C7DB332C}"/>
              </a:ext>
            </a:extLst>
          </p:cNvPr>
          <p:cNvSpPr>
            <a:spLocks noGrp="1"/>
          </p:cNvSpPr>
          <p:nvPr>
            <p:ph idx="4294967295"/>
          </p:nvPr>
        </p:nvSpPr>
        <p:spPr>
          <a:xfrm>
            <a:off x="0" y="82550"/>
            <a:ext cx="10515600" cy="4351338"/>
          </a:xfrm>
        </p:spPr>
        <p:txBody>
          <a:bodyPr/>
          <a:lstStyle/>
          <a:p>
            <a:pPr marL="0" indent="0">
              <a:buNone/>
            </a:pPr>
            <a:r>
              <a:rPr lang="en-US"/>
              <a:t>Example</a:t>
            </a:r>
          </a:p>
        </p:txBody>
      </p:sp>
      <p:sp>
        <p:nvSpPr>
          <p:cNvPr id="8" name="TextBox 7">
            <a:extLst>
              <a:ext uri="{FF2B5EF4-FFF2-40B4-BE49-F238E27FC236}">
                <a16:creationId xmlns:a16="http://schemas.microsoft.com/office/drawing/2014/main" id="{1C292C2E-3442-4236-B26F-904B2206EA62}"/>
              </a:ext>
            </a:extLst>
          </p:cNvPr>
          <p:cNvSpPr txBox="1"/>
          <p:nvPr/>
        </p:nvSpPr>
        <p:spPr>
          <a:xfrm>
            <a:off x="872726" y="2342760"/>
            <a:ext cx="4784783" cy="4062651"/>
          </a:xfrm>
          <a:prstGeom prst="rect">
            <a:avLst/>
          </a:prstGeom>
          <a:noFill/>
        </p:spPr>
        <p:txBody>
          <a:bodyPr wrap="square" lIns="91440" tIns="45720" rIns="91440" bIns="45720" rtlCol="0" anchor="t">
            <a:spAutoFit/>
          </a:bodyPr>
          <a:lstStyle/>
          <a:p>
            <a:r>
              <a:rPr lang="en-US" sz="2800" dirty="0">
                <a:latin typeface="+mn-lt"/>
              </a:rPr>
              <a:t>7. Find the soil type using the soil texture triangle. </a:t>
            </a:r>
          </a:p>
          <a:p>
            <a:endParaRPr lang="en-US" sz="2800" dirty="0">
              <a:latin typeface="+mn-lt"/>
            </a:endParaRPr>
          </a:p>
          <a:p>
            <a:r>
              <a:rPr lang="en-US" sz="2400" b="1" dirty="0"/>
              <a:t>On the bottom of the triangle</a:t>
            </a:r>
            <a:r>
              <a:rPr lang="en-US" sz="2400" dirty="0"/>
              <a:t>, find the percentage that represents SAND and use a ruler to trace a parallel line to the closest grey gridline through the rest of the triangle.</a:t>
            </a:r>
          </a:p>
          <a:p>
            <a:endParaRPr lang="en-US" sz="1600" dirty="0"/>
          </a:p>
          <a:p>
            <a:endParaRPr lang="en-US" dirty="0"/>
          </a:p>
        </p:txBody>
      </p:sp>
    </p:spTree>
    <p:extLst>
      <p:ext uri="{BB962C8B-B14F-4D97-AF65-F5344CB8AC3E}">
        <p14:creationId xmlns:p14="http://schemas.microsoft.com/office/powerpoint/2010/main" val="424053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and silt clay">
            <a:extLst>
              <a:ext uri="{FF2B5EF4-FFF2-40B4-BE49-F238E27FC236}">
                <a16:creationId xmlns:a16="http://schemas.microsoft.com/office/drawing/2014/main" id="{1B17CF8C-7801-4D2A-9E26-38F4C706B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266" y="176125"/>
            <a:ext cx="5248335" cy="59517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Table&#10;&#10;Description automatically generated">
            <a:extLst>
              <a:ext uri="{FF2B5EF4-FFF2-40B4-BE49-F238E27FC236}">
                <a16:creationId xmlns:a16="http://schemas.microsoft.com/office/drawing/2014/main" id="{88B6D6CD-C79C-45EC-917A-AD10A009E7D0}"/>
              </a:ext>
            </a:extLst>
          </p:cNvPr>
          <p:cNvPicPr>
            <a:picLocks noChangeAspect="1"/>
          </p:cNvPicPr>
          <p:nvPr/>
        </p:nvPicPr>
        <p:blipFill>
          <a:blip r:embed="rId3"/>
          <a:stretch>
            <a:fillRect/>
          </a:stretch>
        </p:blipFill>
        <p:spPr>
          <a:xfrm>
            <a:off x="-110346" y="356274"/>
            <a:ext cx="7553145" cy="1754757"/>
          </a:xfrm>
          <a:prstGeom prst="rect">
            <a:avLst/>
          </a:prstGeom>
        </p:spPr>
      </p:pic>
      <p:sp>
        <p:nvSpPr>
          <p:cNvPr id="6" name="TextBox 5">
            <a:extLst>
              <a:ext uri="{FF2B5EF4-FFF2-40B4-BE49-F238E27FC236}">
                <a16:creationId xmlns:a16="http://schemas.microsoft.com/office/drawing/2014/main" id="{9C92A083-6E98-4FF7-9656-6B35B108E5C2}"/>
              </a:ext>
            </a:extLst>
          </p:cNvPr>
          <p:cNvSpPr txBox="1"/>
          <p:nvPr/>
        </p:nvSpPr>
        <p:spPr>
          <a:xfrm>
            <a:off x="1590137" y="756249"/>
            <a:ext cx="478478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rPr>
              <a:t>50%                    </a:t>
            </a:r>
            <a:r>
              <a:rPr lang="en-US" b="1" dirty="0">
                <a:solidFill>
                  <a:srgbClr val="FFC000"/>
                </a:solidFill>
              </a:rPr>
              <a:t> 33% </a:t>
            </a:r>
            <a:r>
              <a:rPr lang="en-US" b="1" dirty="0">
                <a:solidFill>
                  <a:srgbClr val="FF0000"/>
                </a:solidFill>
              </a:rPr>
              <a:t>                 </a:t>
            </a:r>
            <a:endParaRPr lang="en-US" b="1" dirty="0">
              <a:solidFill>
                <a:srgbClr val="002060"/>
              </a:solidFill>
            </a:endParaRPr>
          </a:p>
        </p:txBody>
      </p:sp>
      <p:sp>
        <p:nvSpPr>
          <p:cNvPr id="7" name="Arrow: Up 6">
            <a:extLst>
              <a:ext uri="{FF2B5EF4-FFF2-40B4-BE49-F238E27FC236}">
                <a16:creationId xmlns:a16="http://schemas.microsoft.com/office/drawing/2014/main" id="{CF12D2DC-E605-4AFD-81F6-D9C34C4275C9}"/>
              </a:ext>
            </a:extLst>
          </p:cNvPr>
          <p:cNvSpPr/>
          <p:nvPr/>
        </p:nvSpPr>
        <p:spPr>
          <a:xfrm rot="19727020">
            <a:off x="8221472" y="5467903"/>
            <a:ext cx="560716" cy="6613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8763E1-EDC3-4803-90AD-78EBF82CEF1C}"/>
              </a:ext>
            </a:extLst>
          </p:cNvPr>
          <p:cNvSpPr/>
          <p:nvPr/>
        </p:nvSpPr>
        <p:spPr>
          <a:xfrm rot="3660000" flipV="1">
            <a:off x="6246245" y="4384662"/>
            <a:ext cx="2624788"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44B4C2-0D72-49D3-860C-1A5D103D9F09}"/>
              </a:ext>
            </a:extLst>
          </p:cNvPr>
          <p:cNvSpPr/>
          <p:nvPr/>
        </p:nvSpPr>
        <p:spPr>
          <a:xfrm rot="17940000" flipV="1">
            <a:off x="6217351" y="3816213"/>
            <a:ext cx="3724408" cy="612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9C1BAEDF-2D93-4FCC-A291-6157947979B4}"/>
              </a:ext>
            </a:extLst>
          </p:cNvPr>
          <p:cNvSpPr/>
          <p:nvPr/>
        </p:nvSpPr>
        <p:spPr>
          <a:xfrm rot="12720000">
            <a:off x="8869969" y="1692560"/>
            <a:ext cx="560716" cy="66135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46CD14E-1A03-4517-88FC-65361977AC1F}"/>
              </a:ext>
            </a:extLst>
          </p:cNvPr>
          <p:cNvSpPr txBox="1"/>
          <p:nvPr/>
        </p:nvSpPr>
        <p:spPr>
          <a:xfrm>
            <a:off x="5496304" y="76874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p>
        </p:txBody>
      </p:sp>
      <p:sp>
        <p:nvSpPr>
          <p:cNvPr id="3" name="Content Placeholder 2">
            <a:extLst>
              <a:ext uri="{FF2B5EF4-FFF2-40B4-BE49-F238E27FC236}">
                <a16:creationId xmlns:a16="http://schemas.microsoft.com/office/drawing/2014/main" id="{35BFD188-F1AE-447B-8134-F285C7DB332C}"/>
              </a:ext>
            </a:extLst>
          </p:cNvPr>
          <p:cNvSpPr>
            <a:spLocks noGrp="1"/>
          </p:cNvSpPr>
          <p:nvPr>
            <p:ph idx="4294967295"/>
          </p:nvPr>
        </p:nvSpPr>
        <p:spPr>
          <a:xfrm>
            <a:off x="0" y="82550"/>
            <a:ext cx="10515600" cy="4351338"/>
          </a:xfrm>
        </p:spPr>
        <p:txBody>
          <a:bodyPr/>
          <a:lstStyle/>
          <a:p>
            <a:pPr marL="0" indent="0">
              <a:buNone/>
            </a:pPr>
            <a:r>
              <a:rPr lang="en-US" dirty="0"/>
              <a:t>Example</a:t>
            </a:r>
          </a:p>
        </p:txBody>
      </p:sp>
      <p:sp>
        <p:nvSpPr>
          <p:cNvPr id="8" name="TextBox 7">
            <a:extLst>
              <a:ext uri="{FF2B5EF4-FFF2-40B4-BE49-F238E27FC236}">
                <a16:creationId xmlns:a16="http://schemas.microsoft.com/office/drawing/2014/main" id="{1C292C2E-3442-4236-B26F-904B2206EA62}"/>
              </a:ext>
            </a:extLst>
          </p:cNvPr>
          <p:cNvSpPr txBox="1"/>
          <p:nvPr/>
        </p:nvSpPr>
        <p:spPr>
          <a:xfrm>
            <a:off x="1410420" y="1873889"/>
            <a:ext cx="4155111" cy="3877985"/>
          </a:xfrm>
          <a:prstGeom prst="rect">
            <a:avLst/>
          </a:prstGeom>
          <a:noFill/>
        </p:spPr>
        <p:txBody>
          <a:bodyPr wrap="square" lIns="91440" tIns="45720" rIns="91440" bIns="45720" rtlCol="0" anchor="t">
            <a:spAutoFit/>
          </a:bodyPr>
          <a:lstStyle/>
          <a:p>
            <a:r>
              <a:rPr lang="en-US" sz="1600" dirty="0"/>
              <a:t>7. Find the soil type using the soil texture triangle. </a:t>
            </a:r>
          </a:p>
          <a:p>
            <a:endParaRPr lang="en-US" sz="1600" dirty="0"/>
          </a:p>
          <a:p>
            <a:r>
              <a:rPr lang="en-US" sz="2400" dirty="0"/>
              <a:t>- </a:t>
            </a:r>
            <a:r>
              <a:rPr lang="en-US" sz="2400" b="1" dirty="0"/>
              <a:t>On the right of the triangle</a:t>
            </a:r>
            <a:r>
              <a:rPr lang="en-US" sz="2400" dirty="0"/>
              <a:t>, find the percentage that represents SILT and use a ruler to trace a parallel line (down, to the left) to the closest grey gridline through the rest of the triangle.</a:t>
            </a:r>
          </a:p>
          <a:p>
            <a:endParaRPr lang="en-US" sz="1600" dirty="0"/>
          </a:p>
          <a:p>
            <a:endParaRPr lang="en-US" dirty="0"/>
          </a:p>
        </p:txBody>
      </p:sp>
    </p:spTree>
    <p:extLst>
      <p:ext uri="{BB962C8B-B14F-4D97-AF65-F5344CB8AC3E}">
        <p14:creationId xmlns:p14="http://schemas.microsoft.com/office/powerpoint/2010/main" val="334003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sand silt clay">
            <a:extLst>
              <a:ext uri="{FF2B5EF4-FFF2-40B4-BE49-F238E27FC236}">
                <a16:creationId xmlns:a16="http://schemas.microsoft.com/office/drawing/2014/main" id="{1B17CF8C-7801-4D2A-9E26-38F4C706B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994" y="356274"/>
            <a:ext cx="5248335" cy="59517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Table&#10;&#10;Description automatically generated">
            <a:extLst>
              <a:ext uri="{FF2B5EF4-FFF2-40B4-BE49-F238E27FC236}">
                <a16:creationId xmlns:a16="http://schemas.microsoft.com/office/drawing/2014/main" id="{88B6D6CD-C79C-45EC-917A-AD10A009E7D0}"/>
              </a:ext>
            </a:extLst>
          </p:cNvPr>
          <p:cNvPicPr>
            <a:picLocks noChangeAspect="1"/>
          </p:cNvPicPr>
          <p:nvPr/>
        </p:nvPicPr>
        <p:blipFill>
          <a:blip r:embed="rId3"/>
          <a:stretch>
            <a:fillRect/>
          </a:stretch>
        </p:blipFill>
        <p:spPr>
          <a:xfrm>
            <a:off x="-110346" y="356274"/>
            <a:ext cx="7553145" cy="1754757"/>
          </a:xfrm>
          <a:prstGeom prst="rect">
            <a:avLst/>
          </a:prstGeom>
        </p:spPr>
      </p:pic>
      <p:sp>
        <p:nvSpPr>
          <p:cNvPr id="6" name="TextBox 5">
            <a:extLst>
              <a:ext uri="{FF2B5EF4-FFF2-40B4-BE49-F238E27FC236}">
                <a16:creationId xmlns:a16="http://schemas.microsoft.com/office/drawing/2014/main" id="{9C92A083-6E98-4FF7-9656-6B35B108E5C2}"/>
              </a:ext>
            </a:extLst>
          </p:cNvPr>
          <p:cNvSpPr txBox="1"/>
          <p:nvPr/>
        </p:nvSpPr>
        <p:spPr>
          <a:xfrm>
            <a:off x="1590137" y="756249"/>
            <a:ext cx="478478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50%                    </a:t>
            </a:r>
            <a:r>
              <a:rPr lang="en-US" b="1">
                <a:solidFill>
                  <a:srgbClr val="FFC000"/>
                </a:solidFill>
              </a:rPr>
              <a:t> 33% </a:t>
            </a:r>
            <a:r>
              <a:rPr lang="en-US" b="1">
                <a:solidFill>
                  <a:srgbClr val="FF0000"/>
                </a:solidFill>
              </a:rPr>
              <a:t>                  </a:t>
            </a:r>
            <a:r>
              <a:rPr lang="en-US" b="1">
                <a:solidFill>
                  <a:srgbClr val="002060"/>
                </a:solidFill>
              </a:rPr>
              <a:t>16.7</a:t>
            </a:r>
            <a:endParaRPr lang="en-US"/>
          </a:p>
        </p:txBody>
      </p:sp>
      <p:sp>
        <p:nvSpPr>
          <p:cNvPr id="7" name="Arrow: Up 6">
            <a:extLst>
              <a:ext uri="{FF2B5EF4-FFF2-40B4-BE49-F238E27FC236}">
                <a16:creationId xmlns:a16="http://schemas.microsoft.com/office/drawing/2014/main" id="{CF12D2DC-E605-4AFD-81F6-D9C34C4275C9}"/>
              </a:ext>
            </a:extLst>
          </p:cNvPr>
          <p:cNvSpPr/>
          <p:nvPr/>
        </p:nvSpPr>
        <p:spPr>
          <a:xfrm rot="19727020">
            <a:off x="9196200" y="5648052"/>
            <a:ext cx="560716" cy="6613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8763E1-EDC3-4803-90AD-78EBF82CEF1C}"/>
              </a:ext>
            </a:extLst>
          </p:cNvPr>
          <p:cNvSpPr/>
          <p:nvPr/>
        </p:nvSpPr>
        <p:spPr>
          <a:xfrm rot="3660000" flipV="1">
            <a:off x="7220973" y="4564811"/>
            <a:ext cx="2624788"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44B4C2-0D72-49D3-860C-1A5D103D9F09}"/>
              </a:ext>
            </a:extLst>
          </p:cNvPr>
          <p:cNvSpPr/>
          <p:nvPr/>
        </p:nvSpPr>
        <p:spPr>
          <a:xfrm rot="17940000" flipV="1">
            <a:off x="7192079" y="3996362"/>
            <a:ext cx="3724408" cy="612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259F98-7783-42C7-A7BF-67EEA0E150A3}"/>
              </a:ext>
            </a:extLst>
          </p:cNvPr>
          <p:cNvSpPr/>
          <p:nvPr/>
        </p:nvSpPr>
        <p:spPr>
          <a:xfrm flipV="1">
            <a:off x="6968857" y="4781860"/>
            <a:ext cx="4083170" cy="508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9C1BAEDF-2D93-4FCC-A291-6157947979B4}"/>
              </a:ext>
            </a:extLst>
          </p:cNvPr>
          <p:cNvSpPr/>
          <p:nvPr/>
        </p:nvSpPr>
        <p:spPr>
          <a:xfrm rot="12720000">
            <a:off x="9844697" y="1872709"/>
            <a:ext cx="560716" cy="661359"/>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3730E355-6F4F-4198-8D94-E0DAC0032D95}"/>
              </a:ext>
            </a:extLst>
          </p:cNvPr>
          <p:cNvSpPr/>
          <p:nvPr/>
        </p:nvSpPr>
        <p:spPr>
          <a:xfrm rot="5400000">
            <a:off x="6425241" y="4503174"/>
            <a:ext cx="560716" cy="661359"/>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46CD14E-1A03-4517-88FC-65361977AC1F}"/>
              </a:ext>
            </a:extLst>
          </p:cNvPr>
          <p:cNvSpPr txBox="1"/>
          <p:nvPr/>
        </p:nvSpPr>
        <p:spPr>
          <a:xfrm>
            <a:off x="5496304" y="7687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Sandy Loam</a:t>
            </a:r>
            <a:endParaRPr lang="en-US" b="1" dirty="0">
              <a:cs typeface="Calibri"/>
            </a:endParaRPr>
          </a:p>
        </p:txBody>
      </p:sp>
      <p:sp>
        <p:nvSpPr>
          <p:cNvPr id="3" name="Content Placeholder 2">
            <a:extLst>
              <a:ext uri="{FF2B5EF4-FFF2-40B4-BE49-F238E27FC236}">
                <a16:creationId xmlns:a16="http://schemas.microsoft.com/office/drawing/2014/main" id="{35BFD188-F1AE-447B-8134-F285C7DB332C}"/>
              </a:ext>
            </a:extLst>
          </p:cNvPr>
          <p:cNvSpPr>
            <a:spLocks noGrp="1"/>
          </p:cNvSpPr>
          <p:nvPr>
            <p:ph idx="4294967295"/>
          </p:nvPr>
        </p:nvSpPr>
        <p:spPr>
          <a:xfrm>
            <a:off x="0" y="82550"/>
            <a:ext cx="10515600" cy="4351338"/>
          </a:xfrm>
        </p:spPr>
        <p:txBody>
          <a:bodyPr/>
          <a:lstStyle/>
          <a:p>
            <a:pPr marL="0" indent="0">
              <a:buNone/>
            </a:pPr>
            <a:r>
              <a:rPr lang="en-US"/>
              <a:t>Example</a:t>
            </a:r>
          </a:p>
        </p:txBody>
      </p:sp>
      <p:sp>
        <p:nvSpPr>
          <p:cNvPr id="8" name="TextBox 7">
            <a:extLst>
              <a:ext uri="{FF2B5EF4-FFF2-40B4-BE49-F238E27FC236}">
                <a16:creationId xmlns:a16="http://schemas.microsoft.com/office/drawing/2014/main" id="{1C292C2E-3442-4236-B26F-904B2206EA62}"/>
              </a:ext>
            </a:extLst>
          </p:cNvPr>
          <p:cNvSpPr txBox="1"/>
          <p:nvPr/>
        </p:nvSpPr>
        <p:spPr>
          <a:xfrm>
            <a:off x="1410420" y="1873889"/>
            <a:ext cx="4155111" cy="3816429"/>
          </a:xfrm>
          <a:prstGeom prst="rect">
            <a:avLst/>
          </a:prstGeom>
          <a:noFill/>
        </p:spPr>
        <p:txBody>
          <a:bodyPr wrap="square" lIns="91440" tIns="45720" rIns="91440" bIns="45720" rtlCol="0" anchor="t">
            <a:spAutoFit/>
          </a:bodyPr>
          <a:lstStyle/>
          <a:p>
            <a:r>
              <a:rPr lang="en-US" sz="1600" dirty="0"/>
              <a:t>7. Find the soil type using the soil texture triangle. </a:t>
            </a:r>
            <a:endParaRPr lang="en-US" sz="1600"/>
          </a:p>
          <a:p>
            <a:endParaRPr lang="en-US" sz="1600" dirty="0"/>
          </a:p>
          <a:p>
            <a:r>
              <a:rPr lang="en-US" sz="2000" dirty="0"/>
              <a:t>- </a:t>
            </a:r>
            <a:r>
              <a:rPr lang="en-US" sz="2000" b="1" dirty="0"/>
              <a:t>On the left of the triangle</a:t>
            </a:r>
            <a:r>
              <a:rPr lang="en-US" sz="2000" dirty="0"/>
              <a:t>, find the percentage that represents CLAY and use a ruler to trace a parallel horizontal line to the closest grey gridline through the rest of the triangle.</a:t>
            </a:r>
          </a:p>
          <a:p>
            <a:endParaRPr lang="en-US" sz="2000" dirty="0"/>
          </a:p>
          <a:p>
            <a:r>
              <a:rPr lang="en-US" sz="2000" dirty="0"/>
              <a:t>8. The region where all three lines intersect is the soil type. </a:t>
            </a:r>
          </a:p>
          <a:p>
            <a:endParaRPr lang="en-US"/>
          </a:p>
        </p:txBody>
      </p:sp>
    </p:spTree>
    <p:extLst>
      <p:ext uri="{BB962C8B-B14F-4D97-AF65-F5344CB8AC3E}">
        <p14:creationId xmlns:p14="http://schemas.microsoft.com/office/powerpoint/2010/main" val="23497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C345-0CB7-4C09-A838-04B0756D9E43}"/>
              </a:ext>
            </a:extLst>
          </p:cNvPr>
          <p:cNvSpPr>
            <a:spLocks noGrp="1"/>
          </p:cNvSpPr>
          <p:nvPr>
            <p:ph type="title"/>
          </p:nvPr>
        </p:nvSpPr>
        <p:spPr>
          <a:xfrm>
            <a:off x="838200" y="18255"/>
            <a:ext cx="10515600" cy="1325563"/>
          </a:xfrm>
        </p:spPr>
        <p:txBody>
          <a:bodyPr>
            <a:normAutofit/>
          </a:bodyPr>
          <a:lstStyle/>
          <a:p>
            <a:pPr algn="ctr"/>
            <a:r>
              <a:rPr lang="en-US" sz="4800" b="1">
                <a:latin typeface="Arial" panose="020B0604020202020204" pitchFamily="34" charset="0"/>
                <a:cs typeface="Arial" panose="020B0604020202020204" pitchFamily="34" charset="0"/>
              </a:rPr>
              <a:t>Soil Texture Influence</a:t>
            </a:r>
          </a:p>
        </p:txBody>
      </p:sp>
      <p:sp>
        <p:nvSpPr>
          <p:cNvPr id="3" name="Content Placeholder 2">
            <a:extLst>
              <a:ext uri="{FF2B5EF4-FFF2-40B4-BE49-F238E27FC236}">
                <a16:creationId xmlns:a16="http://schemas.microsoft.com/office/drawing/2014/main" id="{120C5283-BC19-483E-A87D-80A84CB382E9}"/>
              </a:ext>
            </a:extLst>
          </p:cNvPr>
          <p:cNvSpPr>
            <a:spLocks noGrp="1"/>
          </p:cNvSpPr>
          <p:nvPr>
            <p:ph idx="1"/>
          </p:nvPr>
        </p:nvSpPr>
        <p:spPr>
          <a:xfrm>
            <a:off x="741621" y="1431282"/>
            <a:ext cx="11450379" cy="2413856"/>
          </a:xfrm>
        </p:spPr>
        <p:txBody>
          <a:bodyPr>
            <a:normAutofit fontScale="92500" lnSpcReduction="10000"/>
          </a:bodyPr>
          <a:lstStyle/>
          <a:p>
            <a:pPr>
              <a:lnSpc>
                <a:spcPct val="150000"/>
              </a:lnSpc>
            </a:pPr>
            <a:r>
              <a:rPr lang="en-US" sz="2400" b="1">
                <a:latin typeface="Arial" panose="020B0604020202020204" pitchFamily="34" charset="0"/>
                <a:cs typeface="Arial" panose="020B0604020202020204" pitchFamily="34" charset="0"/>
              </a:rPr>
              <a:t>Porosity: </a:t>
            </a:r>
            <a:r>
              <a:rPr lang="en-US" sz="2400">
                <a:latin typeface="Arial" panose="020B0604020202020204" pitchFamily="34" charset="0"/>
                <a:cs typeface="Arial" panose="020B0604020202020204" pitchFamily="34" charset="0"/>
              </a:rPr>
              <a:t>Amount of open spaces or voids or pores between soil particles. These pores are really important as it contains air (oxygen) and water. </a:t>
            </a:r>
          </a:p>
          <a:p>
            <a:pPr marL="457200" lvl="1" indent="0">
              <a:lnSpc>
                <a:spcPct val="150000"/>
              </a:lnSpc>
              <a:buNone/>
            </a:pPr>
            <a:r>
              <a:rPr lang="en-US">
                <a:latin typeface="Arial" panose="020B0604020202020204" pitchFamily="34" charset="0"/>
                <a:cs typeface="Arial" panose="020B0604020202020204" pitchFamily="34" charset="0"/>
              </a:rPr>
              <a:t>a) Macro-pores (&gt; 0.08 mm diameter)</a:t>
            </a:r>
          </a:p>
          <a:p>
            <a:pPr marL="457200" lvl="1" indent="0">
              <a:lnSpc>
                <a:spcPct val="150000"/>
              </a:lnSpc>
              <a:buNone/>
            </a:pPr>
            <a:r>
              <a:rPr lang="en-US">
                <a:latin typeface="Arial" panose="020B0604020202020204" pitchFamily="34" charset="0"/>
                <a:cs typeface="Arial" panose="020B0604020202020204" pitchFamily="34" charset="0"/>
              </a:rPr>
              <a:t>b) Micro-pores (&lt;0.08 mm diameter)</a:t>
            </a:r>
          </a:p>
          <a:p>
            <a:pPr marL="457200" lvl="1" indent="0">
              <a:buNone/>
            </a:pPr>
            <a:r>
              <a:rPr lang="en-US">
                <a:latin typeface="Arial" panose="020B0604020202020204" pitchFamily="34" charset="0"/>
                <a:cs typeface="Arial" panose="020B0604020202020204" pitchFamily="34" charset="0"/>
              </a:rPr>
              <a:t> </a:t>
            </a:r>
          </a:p>
          <a:p>
            <a:pPr marL="0" indent="0">
              <a:buNone/>
            </a:pP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41C538C-A569-46BD-B234-794AB50BDD34}"/>
              </a:ext>
            </a:extLst>
          </p:cNvPr>
          <p:cNvPicPr>
            <a:picLocks noChangeAspect="1"/>
          </p:cNvPicPr>
          <p:nvPr/>
        </p:nvPicPr>
        <p:blipFill rotWithShape="1">
          <a:blip r:embed="rId2"/>
          <a:srcRect l="3407" t="10175" r="3904" b="8076"/>
          <a:stretch/>
        </p:blipFill>
        <p:spPr>
          <a:xfrm>
            <a:off x="2023070" y="3932602"/>
            <a:ext cx="8145859" cy="24138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0183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C345-0CB7-4C09-A838-04B0756D9E43}"/>
              </a:ext>
            </a:extLst>
          </p:cNvPr>
          <p:cNvSpPr>
            <a:spLocks noGrp="1"/>
          </p:cNvSpPr>
          <p:nvPr>
            <p:ph type="title"/>
          </p:nvPr>
        </p:nvSpPr>
        <p:spPr>
          <a:xfrm>
            <a:off x="838200" y="18255"/>
            <a:ext cx="10515600" cy="1325563"/>
          </a:xfrm>
        </p:spPr>
        <p:txBody>
          <a:bodyPr>
            <a:normAutofit/>
          </a:bodyPr>
          <a:lstStyle/>
          <a:p>
            <a:pPr algn="ctr"/>
            <a:r>
              <a:rPr lang="en-US" sz="4800" b="1">
                <a:latin typeface="Arial" panose="020B0604020202020204" pitchFamily="34" charset="0"/>
                <a:cs typeface="Arial" panose="020B0604020202020204" pitchFamily="34" charset="0"/>
              </a:rPr>
              <a:t>Soil Texture Influence</a:t>
            </a:r>
          </a:p>
        </p:txBody>
      </p:sp>
      <p:sp>
        <p:nvSpPr>
          <p:cNvPr id="3" name="Content Placeholder 2">
            <a:extLst>
              <a:ext uri="{FF2B5EF4-FFF2-40B4-BE49-F238E27FC236}">
                <a16:creationId xmlns:a16="http://schemas.microsoft.com/office/drawing/2014/main" id="{120C5283-BC19-483E-A87D-80A84CB382E9}"/>
              </a:ext>
            </a:extLst>
          </p:cNvPr>
          <p:cNvSpPr>
            <a:spLocks noGrp="1"/>
          </p:cNvSpPr>
          <p:nvPr>
            <p:ph idx="1"/>
          </p:nvPr>
        </p:nvSpPr>
        <p:spPr>
          <a:xfrm>
            <a:off x="863031" y="1536466"/>
            <a:ext cx="11450379" cy="2586529"/>
          </a:xfrm>
        </p:spPr>
        <p:txBody>
          <a:bodyPr>
            <a:normAutofit/>
          </a:bodyPr>
          <a:lstStyle/>
          <a:p>
            <a:r>
              <a:rPr lang="en-US" sz="2400" b="1">
                <a:latin typeface="Arial" panose="020B0604020202020204" pitchFamily="34" charset="0"/>
                <a:cs typeface="Arial" panose="020B0604020202020204" pitchFamily="34" charset="0"/>
              </a:rPr>
              <a:t>Drainage</a:t>
            </a:r>
            <a:r>
              <a:rPr lang="en-US" sz="2400">
                <a:latin typeface="Arial" panose="020B0604020202020204" pitchFamily="34" charset="0"/>
                <a:cs typeface="Arial" panose="020B0604020202020204" pitchFamily="34" charset="0"/>
              </a:rPr>
              <a:t>: Process by which water moves downward from upper soil layers to lower layers by gravity.</a:t>
            </a:r>
          </a:p>
          <a:p>
            <a:pPr marL="0" indent="0">
              <a:buNone/>
            </a:pPr>
            <a:endParaRPr lang="en-US" sz="2400">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Soil water holding capacity</a:t>
            </a:r>
            <a:r>
              <a:rPr lang="en-US" sz="2400">
                <a:latin typeface="Arial" panose="020B0604020202020204" pitchFamily="34" charset="0"/>
                <a:cs typeface="Arial" panose="020B0604020202020204" pitchFamily="34" charset="0"/>
              </a:rPr>
              <a:t>: ability to hold water</a:t>
            </a:r>
          </a:p>
          <a:p>
            <a:pPr marL="457200" lvl="1" indent="0">
              <a:buNone/>
            </a:pPr>
            <a:endParaRPr lang="en-US">
              <a:latin typeface="Arial" panose="020B0604020202020204" pitchFamily="34" charset="0"/>
              <a:cs typeface="Arial" panose="020B0604020202020204" pitchFamily="34" charset="0"/>
            </a:endParaRPr>
          </a:p>
          <a:p>
            <a:pPr marL="457200" lvl="1" indent="0">
              <a:buNone/>
            </a:pPr>
            <a:r>
              <a:rPr lang="en-US">
                <a:latin typeface="Arial" panose="020B0604020202020204" pitchFamily="34" charset="0"/>
                <a:cs typeface="Arial" panose="020B0604020202020204" pitchFamily="34" charset="0"/>
              </a:rPr>
              <a:t> </a:t>
            </a:r>
          </a:p>
          <a:p>
            <a:pPr marL="0" indent="0">
              <a:buNone/>
            </a:pPr>
            <a:endParaRPr lang="en-US">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601FC7C-D182-4D04-8F0B-066D8AE322D8}"/>
              </a:ext>
            </a:extLst>
          </p:cNvPr>
          <p:cNvPicPr>
            <a:picLocks noChangeAspect="1"/>
          </p:cNvPicPr>
          <p:nvPr/>
        </p:nvPicPr>
        <p:blipFill rotWithShape="1">
          <a:blip r:embed="rId2"/>
          <a:srcRect l="19084" t="27892" r="17877" b="16325"/>
          <a:stretch/>
        </p:blipFill>
        <p:spPr>
          <a:xfrm>
            <a:off x="3265952" y="3705103"/>
            <a:ext cx="5660096" cy="28173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2739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ndwich with meat and vegetables on a cutting board&#10;&#10;Description automatically generated">
            <a:extLst>
              <a:ext uri="{FF2B5EF4-FFF2-40B4-BE49-F238E27FC236}">
                <a16:creationId xmlns:a16="http://schemas.microsoft.com/office/drawing/2014/main" id="{EB85FE08-804C-4100-B4EF-A3B7A252C4E1}"/>
              </a:ext>
            </a:extLst>
          </p:cNvPr>
          <p:cNvPicPr>
            <a:picLocks noChangeAspect="1"/>
          </p:cNvPicPr>
          <p:nvPr/>
        </p:nvPicPr>
        <p:blipFill rotWithShape="1">
          <a:blip r:embed="rId2">
            <a:extLst>
              <a:ext uri="{28A0092B-C50C-407E-A947-70E740481C1C}">
                <a14:useLocalDpi xmlns:a14="http://schemas.microsoft.com/office/drawing/2010/main" val="0"/>
              </a:ext>
            </a:extLst>
          </a:blip>
          <a:srcRect t="14469" r="9091" b="8922"/>
          <a:stretch/>
        </p:blipFill>
        <p:spPr>
          <a:xfrm>
            <a:off x="4278086" y="1639252"/>
            <a:ext cx="7907193" cy="4402319"/>
          </a:xfrm>
          <a:prstGeom prst="rect">
            <a:avLst/>
          </a:prstGeom>
        </p:spPr>
      </p:pic>
      <p:sp>
        <p:nvSpPr>
          <p:cNvPr id="2" name="Title 1">
            <a:extLst>
              <a:ext uri="{FF2B5EF4-FFF2-40B4-BE49-F238E27FC236}">
                <a16:creationId xmlns:a16="http://schemas.microsoft.com/office/drawing/2014/main" id="{6C8C9F62-4942-4A15-ABFB-603E61BB3F65}"/>
              </a:ext>
            </a:extLst>
          </p:cNvPr>
          <p:cNvSpPr>
            <a:spLocks noGrp="1"/>
          </p:cNvSpPr>
          <p:nvPr>
            <p:ph type="title"/>
          </p:nvPr>
        </p:nvSpPr>
        <p:spPr>
          <a:xfrm>
            <a:off x="2553952" y="160248"/>
            <a:ext cx="5534134" cy="1312362"/>
          </a:xfrm>
        </p:spPr>
        <p:txBody>
          <a:bodyPr>
            <a:normAutofit/>
          </a:bodyPr>
          <a:lstStyle/>
          <a:p>
            <a:r>
              <a:rPr lang="en-US" sz="4000">
                <a:latin typeface="Candara" panose="020E0502030303020204" pitchFamily="34" charset="0"/>
                <a:cs typeface="Arial" panose="020B0604020202020204" pitchFamily="34" charset="0"/>
              </a:rPr>
              <a:t>Best Soil Textures for Crops</a:t>
            </a:r>
          </a:p>
        </p:txBody>
      </p:sp>
      <p:sp>
        <p:nvSpPr>
          <p:cNvPr id="3" name="Content Placeholder 2">
            <a:extLst>
              <a:ext uri="{FF2B5EF4-FFF2-40B4-BE49-F238E27FC236}">
                <a16:creationId xmlns:a16="http://schemas.microsoft.com/office/drawing/2014/main" id="{A52C1A53-FA4E-4A31-ACAC-28E17335EC04}"/>
              </a:ext>
            </a:extLst>
          </p:cNvPr>
          <p:cNvSpPr>
            <a:spLocks noGrp="1"/>
          </p:cNvSpPr>
          <p:nvPr>
            <p:ph idx="1"/>
          </p:nvPr>
        </p:nvSpPr>
        <p:spPr>
          <a:xfrm>
            <a:off x="749585" y="1639253"/>
            <a:ext cx="3764826" cy="4402318"/>
          </a:xfrm>
          <a:solidFill>
            <a:schemeClr val="bg1"/>
          </a:solidFill>
        </p:spPr>
        <p:txBody>
          <a:bodyPr>
            <a:normAutofit fontScale="92500" lnSpcReduction="10000"/>
          </a:bodyPr>
          <a:lstStyle/>
          <a:p>
            <a:r>
              <a:rPr lang="en-US" sz="2400">
                <a:latin typeface="Arial" panose="020B0604020202020204" pitchFamily="34" charset="0"/>
                <a:cs typeface="Arial" panose="020B0604020202020204" pitchFamily="34" charset="0"/>
              </a:rPr>
              <a:t>Sand: carrots, potato, strawberry, lettuce, Figs</a:t>
            </a:r>
          </a:p>
          <a:p>
            <a:r>
              <a:rPr lang="en-US" sz="2400">
                <a:latin typeface="Arial" panose="020B0604020202020204" pitchFamily="34" charset="0"/>
                <a:cs typeface="Arial" panose="020B0604020202020204" pitchFamily="34" charset="0"/>
              </a:rPr>
              <a:t>Clay: Broccoli, Brussel sprouts, cabbage, squash, pumpkins, rice, walnut</a:t>
            </a:r>
          </a:p>
          <a:p>
            <a:r>
              <a:rPr lang="en-US" sz="2400">
                <a:latin typeface="Arial" panose="020B0604020202020204" pitchFamily="34" charset="0"/>
                <a:cs typeface="Arial" panose="020B0604020202020204" pitchFamily="34" charset="0"/>
              </a:rPr>
              <a:t>Loam: Beets, bell peppers, basil, apples, onions, okra</a:t>
            </a:r>
          </a:p>
          <a:p>
            <a:r>
              <a:rPr lang="en-US" sz="2400">
                <a:latin typeface="Arial" panose="020B0604020202020204" pitchFamily="34" charset="0"/>
                <a:cs typeface="Arial" panose="020B0604020202020204" pitchFamily="34" charset="0"/>
              </a:rPr>
              <a:t>The type of soil in a place has affected humans throughout history!</a:t>
            </a:r>
          </a:p>
        </p:txBody>
      </p:sp>
    </p:spTree>
    <p:extLst>
      <p:ext uri="{BB962C8B-B14F-4D97-AF65-F5344CB8AC3E}">
        <p14:creationId xmlns:p14="http://schemas.microsoft.com/office/powerpoint/2010/main" val="1661420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174D-8B56-4451-BFD8-F5196D1F112B}"/>
              </a:ext>
            </a:extLst>
          </p:cNvPr>
          <p:cNvSpPr>
            <a:spLocks noGrp="1"/>
          </p:cNvSpPr>
          <p:nvPr>
            <p:ph type="title"/>
          </p:nvPr>
        </p:nvSpPr>
        <p:spPr/>
        <p:txBody>
          <a:bodyPr/>
          <a:lstStyle/>
          <a:p>
            <a:r>
              <a:rPr lang="en-US"/>
              <a:t>Closure Questions</a:t>
            </a:r>
          </a:p>
        </p:txBody>
      </p:sp>
      <p:sp>
        <p:nvSpPr>
          <p:cNvPr id="3" name="Content Placeholder 2">
            <a:extLst>
              <a:ext uri="{FF2B5EF4-FFF2-40B4-BE49-F238E27FC236}">
                <a16:creationId xmlns:a16="http://schemas.microsoft.com/office/drawing/2014/main" id="{C039EE78-8A4A-40B7-AADF-20F7F67B0886}"/>
              </a:ext>
            </a:extLst>
          </p:cNvPr>
          <p:cNvSpPr>
            <a:spLocks noGrp="1"/>
          </p:cNvSpPr>
          <p:nvPr>
            <p:ph idx="1"/>
          </p:nvPr>
        </p:nvSpPr>
        <p:spPr>
          <a:xfrm>
            <a:off x="1295400" y="2141236"/>
            <a:ext cx="9601200" cy="3492626"/>
          </a:xfrm>
        </p:spPr>
        <p:txBody>
          <a:bodyPr vert="horz" lIns="91440" tIns="45720" rIns="91440" bIns="45720" rtlCol="0" anchor="t">
            <a:normAutofit lnSpcReduction="10000"/>
          </a:bodyPr>
          <a:lstStyle/>
          <a:p>
            <a:pPr marL="514350" indent="-514350">
              <a:buAutoNum type="arabicPeriod"/>
            </a:pPr>
            <a:r>
              <a:rPr lang="en-US" sz="3600" dirty="0"/>
              <a:t>Name the three soil texture types. </a:t>
            </a:r>
          </a:p>
          <a:p>
            <a:pPr marL="514350" indent="-514350">
              <a:buAutoNum type="arabicPeriod"/>
            </a:pPr>
            <a:r>
              <a:rPr lang="en-US" sz="3600" dirty="0"/>
              <a:t>Name three living components of soil. </a:t>
            </a:r>
            <a:endParaRPr lang="en-US"/>
          </a:p>
          <a:p>
            <a:pPr marL="0" indent="0">
              <a:buNone/>
            </a:pPr>
            <a:endParaRPr lang="en-US" sz="3600" dirty="0"/>
          </a:p>
          <a:p>
            <a:pPr marL="0" indent="0">
              <a:buNone/>
            </a:pPr>
            <a:r>
              <a:rPr lang="en-US" sz="3600" dirty="0"/>
              <a:t>Leveling up</a:t>
            </a:r>
          </a:p>
          <a:p>
            <a:pPr marL="0" indent="0">
              <a:buNone/>
            </a:pPr>
            <a:r>
              <a:rPr lang="en-US" sz="3600" dirty="0"/>
              <a:t>3. How does soil texture affect food grown in an area? </a:t>
            </a:r>
          </a:p>
          <a:p>
            <a:pPr marL="0" indent="0">
              <a:buNone/>
            </a:pPr>
            <a:endParaRPr lang="en-US" sz="3600" dirty="0"/>
          </a:p>
          <a:p>
            <a:pPr marL="514350" indent="-514350">
              <a:buAutoNum type="arabicPeriod"/>
            </a:pPr>
            <a:endParaRPr lang="en-US" sz="3600"/>
          </a:p>
          <a:p>
            <a:pPr marL="0" indent="0">
              <a:buNone/>
            </a:pPr>
            <a:endParaRPr lang="en-US" sz="3600"/>
          </a:p>
          <a:p>
            <a:pPr marL="514350" indent="-514350">
              <a:buAutoNum type="arabicPeriod"/>
            </a:pPr>
            <a:endParaRPr lang="en-US"/>
          </a:p>
        </p:txBody>
      </p:sp>
    </p:spTree>
    <p:extLst>
      <p:ext uri="{BB962C8B-B14F-4D97-AF65-F5344CB8AC3E}">
        <p14:creationId xmlns:p14="http://schemas.microsoft.com/office/powerpoint/2010/main" val="3655872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32CE-AD29-F929-4E43-1AAB83DAA662}"/>
              </a:ext>
            </a:extLst>
          </p:cNvPr>
          <p:cNvSpPr>
            <a:spLocks noGrp="1"/>
          </p:cNvSpPr>
          <p:nvPr>
            <p:ph type="title"/>
          </p:nvPr>
        </p:nvSpPr>
        <p:spPr/>
        <p:txBody>
          <a:bodyPr/>
          <a:lstStyle/>
          <a:p>
            <a:r>
              <a:rPr lang="en-US" dirty="0"/>
              <a:t>Pulling it all </a:t>
            </a:r>
            <a:r>
              <a:rPr lang="en-US"/>
              <a:t>togther</a:t>
            </a:r>
            <a:endParaRPr lang="en-US" dirty="0"/>
          </a:p>
        </p:txBody>
      </p:sp>
      <p:sp>
        <p:nvSpPr>
          <p:cNvPr id="3" name="Content Placeholder 2">
            <a:extLst>
              <a:ext uri="{FF2B5EF4-FFF2-40B4-BE49-F238E27FC236}">
                <a16:creationId xmlns:a16="http://schemas.microsoft.com/office/drawing/2014/main" id="{C6B73073-9F94-5A05-7BB7-B4D44B074241}"/>
              </a:ext>
            </a:extLst>
          </p:cNvPr>
          <p:cNvSpPr>
            <a:spLocks noGrp="1"/>
          </p:cNvSpPr>
          <p:nvPr>
            <p:ph idx="1"/>
          </p:nvPr>
        </p:nvSpPr>
        <p:spPr/>
        <p:txBody>
          <a:bodyPr>
            <a:normAutofit/>
          </a:bodyPr>
          <a:lstStyle/>
          <a:p>
            <a:r>
              <a:rPr lang="en-US" sz="2800" dirty="0"/>
              <a:t>Name another aspect of life that is affected by soil besides pottery. Your example can be from recently in your own life, or from the examples of native southwestern peoples in the past and present. </a:t>
            </a:r>
          </a:p>
        </p:txBody>
      </p:sp>
    </p:spTree>
    <p:extLst>
      <p:ext uri="{BB962C8B-B14F-4D97-AF65-F5344CB8AC3E}">
        <p14:creationId xmlns:p14="http://schemas.microsoft.com/office/powerpoint/2010/main" val="59900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C664-F6A5-4936-8BF6-3074B53AF55B}"/>
              </a:ext>
            </a:extLst>
          </p:cNvPr>
          <p:cNvSpPr>
            <a:spLocks noGrp="1"/>
          </p:cNvSpPr>
          <p:nvPr>
            <p:ph type="title"/>
          </p:nvPr>
        </p:nvSpPr>
        <p:spPr/>
        <p:txBody>
          <a:bodyPr/>
          <a:lstStyle/>
          <a:p>
            <a:r>
              <a:rPr lang="en-US"/>
              <a:t>Credits</a:t>
            </a:r>
          </a:p>
        </p:txBody>
      </p:sp>
      <p:sp>
        <p:nvSpPr>
          <p:cNvPr id="3" name="Content Placeholder 2">
            <a:extLst>
              <a:ext uri="{FF2B5EF4-FFF2-40B4-BE49-F238E27FC236}">
                <a16:creationId xmlns:a16="http://schemas.microsoft.com/office/drawing/2014/main" id="{02951FAC-7000-442C-8379-6A3A97DD5CD5}"/>
              </a:ext>
            </a:extLst>
          </p:cNvPr>
          <p:cNvSpPr>
            <a:spLocks noGrp="1"/>
          </p:cNvSpPr>
          <p:nvPr>
            <p:ph idx="1"/>
          </p:nvPr>
        </p:nvSpPr>
        <p:spPr/>
        <p:txBody>
          <a:bodyPr>
            <a:normAutofit/>
          </a:bodyPr>
          <a:lstStyle/>
          <a:p>
            <a:r>
              <a:rPr lang="en-US" sz="2800" dirty="0"/>
              <a:t>Thank you to NAU, the Museum of Northern Arizona and the National Park Service for creating the Southwest Virtual Museum website. </a:t>
            </a:r>
            <a:endParaRPr lang="en-US" sz="2800"/>
          </a:p>
        </p:txBody>
      </p:sp>
    </p:spTree>
    <p:extLst>
      <p:ext uri="{BB962C8B-B14F-4D97-AF65-F5344CB8AC3E}">
        <p14:creationId xmlns:p14="http://schemas.microsoft.com/office/powerpoint/2010/main" val="20249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29EC-0D03-4EF1-BADF-372294303C78}"/>
              </a:ext>
            </a:extLst>
          </p:cNvPr>
          <p:cNvSpPr>
            <a:spLocks noGrp="1"/>
          </p:cNvSpPr>
          <p:nvPr>
            <p:ph type="title"/>
          </p:nvPr>
        </p:nvSpPr>
        <p:spPr>
          <a:xfrm>
            <a:off x="2008826" y="591138"/>
            <a:ext cx="8182101" cy="1281913"/>
          </a:xfrm>
        </p:spPr>
        <p:txBody>
          <a:bodyPr>
            <a:normAutofit/>
          </a:bodyPr>
          <a:lstStyle/>
          <a:p>
            <a:r>
              <a:rPr lang="en-US" dirty="0">
                <a:latin typeface="Arial"/>
                <a:cs typeface="Arial"/>
              </a:rPr>
              <a:t>Part 1: What is Soil texture?</a:t>
            </a:r>
          </a:p>
        </p:txBody>
      </p:sp>
      <p:sp>
        <p:nvSpPr>
          <p:cNvPr id="3" name="Content Placeholder 2">
            <a:extLst>
              <a:ext uri="{FF2B5EF4-FFF2-40B4-BE49-F238E27FC236}">
                <a16:creationId xmlns:a16="http://schemas.microsoft.com/office/drawing/2014/main" id="{DAD664E4-0BD8-4DBF-A8B6-23F9F3E21F9F}"/>
              </a:ext>
            </a:extLst>
          </p:cNvPr>
          <p:cNvSpPr>
            <a:spLocks noGrp="1"/>
          </p:cNvSpPr>
          <p:nvPr>
            <p:ph idx="1"/>
          </p:nvPr>
        </p:nvSpPr>
        <p:spPr>
          <a:xfrm>
            <a:off x="1106130" y="1774418"/>
            <a:ext cx="5834248" cy="4193059"/>
          </a:xfrm>
        </p:spPr>
        <p:txBody>
          <a:bodyPr>
            <a:normAutofit fontScale="92500"/>
          </a:bodyPr>
          <a:lstStyle/>
          <a:p>
            <a:pPr>
              <a:lnSpc>
                <a:spcPct val="200000"/>
              </a:lnSpc>
            </a:pPr>
            <a:r>
              <a:rPr lang="en-US" sz="2400">
                <a:latin typeface="Arial" panose="020B0604020202020204" pitchFamily="34" charset="0"/>
                <a:cs typeface="Arial" panose="020B0604020202020204" pitchFamily="34" charset="0"/>
              </a:rPr>
              <a:t>Solids (Minerals and organic matter)</a:t>
            </a:r>
          </a:p>
          <a:p>
            <a:pPr>
              <a:lnSpc>
                <a:spcPct val="200000"/>
              </a:lnSpc>
            </a:pPr>
            <a:r>
              <a:rPr lang="en-US" sz="2400">
                <a:latin typeface="Arial" panose="020B0604020202020204" pitchFamily="34" charset="0"/>
                <a:cs typeface="Arial" panose="020B0604020202020204" pitchFamily="34" charset="0"/>
              </a:rPr>
              <a:t>Liquid (water)</a:t>
            </a:r>
          </a:p>
          <a:p>
            <a:pPr>
              <a:lnSpc>
                <a:spcPct val="200000"/>
              </a:lnSpc>
            </a:pPr>
            <a:r>
              <a:rPr lang="en-US" sz="2400">
                <a:latin typeface="Arial" panose="020B0604020202020204" pitchFamily="34" charset="0"/>
                <a:cs typeface="Arial" panose="020B0604020202020204" pitchFamily="34" charset="0"/>
              </a:rPr>
              <a:t>Gases (oxygen)</a:t>
            </a:r>
          </a:p>
          <a:p>
            <a:pPr>
              <a:lnSpc>
                <a:spcPct val="200000"/>
              </a:lnSpc>
            </a:pPr>
            <a:r>
              <a:rPr lang="en-US" sz="2400">
                <a:latin typeface="Arial" panose="020B0604020202020204" pitchFamily="34" charset="0"/>
                <a:cs typeface="Arial" panose="020B0604020202020204" pitchFamily="34" charset="0"/>
              </a:rPr>
              <a:t>Living organisms (worms)</a:t>
            </a:r>
          </a:p>
          <a:p>
            <a:pPr>
              <a:lnSpc>
                <a:spcPct val="200000"/>
              </a:lnSpc>
            </a:pPr>
            <a:r>
              <a:rPr lang="en-US" sz="2400">
                <a:latin typeface="Arial" panose="020B0604020202020204" pitchFamily="34" charset="0"/>
                <a:cs typeface="Arial" panose="020B0604020202020204" pitchFamily="34" charset="0"/>
              </a:rPr>
              <a:t>Micro-organisms (bacteria, fungi)</a:t>
            </a:r>
          </a:p>
        </p:txBody>
      </p:sp>
      <p:pic>
        <p:nvPicPr>
          <p:cNvPr id="5" name="Picture 4">
            <a:extLst>
              <a:ext uri="{FF2B5EF4-FFF2-40B4-BE49-F238E27FC236}">
                <a16:creationId xmlns:a16="http://schemas.microsoft.com/office/drawing/2014/main" id="{4452F4F5-A916-45EF-9FB5-084B795119D3}"/>
              </a:ext>
            </a:extLst>
          </p:cNvPr>
          <p:cNvPicPr>
            <a:picLocks noChangeAspect="1"/>
          </p:cNvPicPr>
          <p:nvPr/>
        </p:nvPicPr>
        <p:blipFill rotWithShape="1">
          <a:blip r:embed="rId2"/>
          <a:srcRect l="2082" r="3" b="3"/>
          <a:stretch/>
        </p:blipFill>
        <p:spPr>
          <a:xfrm>
            <a:off x="7241226" y="1696532"/>
            <a:ext cx="4258301" cy="4348830"/>
          </a:xfrm>
          <a:prstGeom prst="rect">
            <a:avLst/>
          </a:prstGeom>
          <a:ln w="228600" cap="sq" cmpd="thickThin">
            <a:solidFill>
              <a:srgbClr val="000000"/>
            </a:solidFill>
            <a:prstDash val="solid"/>
            <a:miter lim="800000"/>
          </a:ln>
          <a:effectLst>
            <a:innerShdw blurRad="76200">
              <a:srgbClr val="000000"/>
            </a:innerShdw>
          </a:effectLst>
        </p:spPr>
      </p:pic>
      <p:sp>
        <p:nvSpPr>
          <p:cNvPr id="4" name="AutoShape 2" descr="Image result for soil composed of">
            <a:extLst>
              <a:ext uri="{FF2B5EF4-FFF2-40B4-BE49-F238E27FC236}">
                <a16:creationId xmlns:a16="http://schemas.microsoft.com/office/drawing/2014/main" id="{0930A388-C3A2-4DAB-9456-76BEB31934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25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056A-60BC-4F61-BC2F-F125DA4A68BE}"/>
              </a:ext>
            </a:extLst>
          </p:cNvPr>
          <p:cNvSpPr>
            <a:spLocks noGrp="1"/>
          </p:cNvSpPr>
          <p:nvPr>
            <p:ph type="title"/>
          </p:nvPr>
        </p:nvSpPr>
        <p:spPr>
          <a:xfrm>
            <a:off x="1067172" y="1181997"/>
            <a:ext cx="4977976" cy="1454051"/>
          </a:xfrm>
        </p:spPr>
        <p:txBody>
          <a:bodyPr>
            <a:normAutofit/>
          </a:bodyPr>
          <a:lstStyle/>
          <a:p>
            <a:r>
              <a:rPr lang="en-US" sz="4800" dirty="0">
                <a:solidFill>
                  <a:srgbClr val="000000"/>
                </a:solidFill>
                <a:latin typeface="Arial"/>
                <a:cs typeface="Arial"/>
              </a:rPr>
              <a:t>Your Objective </a:t>
            </a:r>
            <a:endParaRPr lang="en-US" sz="4800">
              <a:solidFill>
                <a:srgbClr val="000000"/>
              </a:solidFill>
              <a:latin typeface="Arial" panose="020B0604020202020204" pitchFamily="34" charset="0"/>
              <a:cs typeface="Arial" panose="020B0604020202020204" pitchFamily="34" charset="0"/>
            </a:endParaRPr>
          </a:p>
        </p:txBody>
      </p:sp>
      <p:pic>
        <p:nvPicPr>
          <p:cNvPr id="2052" name="Picture 4" descr="Image result for soils images">
            <a:extLst>
              <a:ext uri="{FF2B5EF4-FFF2-40B4-BE49-F238E27FC236}">
                <a16:creationId xmlns:a16="http://schemas.microsoft.com/office/drawing/2014/main" id="{075A89AF-FC06-4D11-B152-17195896B89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187" r="10017" b="-3"/>
          <a:stretch/>
        </p:blipFill>
        <p:spPr bwMode="auto">
          <a:xfrm>
            <a:off x="5424399"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388C25-02DD-4D51-AD00-DE877DF33CD2}"/>
              </a:ext>
            </a:extLst>
          </p:cNvPr>
          <p:cNvSpPr txBox="1"/>
          <p:nvPr/>
        </p:nvSpPr>
        <p:spPr>
          <a:xfrm>
            <a:off x="1068103" y="2393367"/>
            <a:ext cx="10917384" cy="2246769"/>
          </a:xfrm>
          <a:prstGeom prst="rect">
            <a:avLst/>
          </a:prstGeom>
          <a:noFill/>
        </p:spPr>
        <p:txBody>
          <a:bodyPr wrap="square" lIns="91440" tIns="45720" rIns="91440" bIns="45720" rtlCol="0" anchor="t">
            <a:spAutoFit/>
          </a:bodyPr>
          <a:lstStyle/>
          <a:p>
            <a:endParaRPr lang="en-US" sz="2000" dirty="0"/>
          </a:p>
          <a:p>
            <a:r>
              <a:rPr lang="en-US" sz="2400" dirty="0"/>
              <a:t>1. Be able to estimate specific types of soil using the "texture by feel" and soil triangle methods. </a:t>
            </a:r>
            <a:endParaRPr lang="en-US" sz="2400"/>
          </a:p>
          <a:p>
            <a:endParaRPr lang="en-US" sz="2400" dirty="0"/>
          </a:p>
          <a:p>
            <a:r>
              <a:rPr lang="en-US" sz="2400" dirty="0"/>
              <a:t>2. Demonstrate understanding of the basic ways in which soil has influenced cultures in the Southwest. </a:t>
            </a:r>
          </a:p>
        </p:txBody>
      </p:sp>
    </p:spTree>
    <p:extLst>
      <p:ext uri="{BB962C8B-B14F-4D97-AF65-F5344CB8AC3E}">
        <p14:creationId xmlns:p14="http://schemas.microsoft.com/office/powerpoint/2010/main" val="22577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1C46-EA74-9B9E-3F37-89D2BCC39BA3}"/>
              </a:ext>
            </a:extLst>
          </p:cNvPr>
          <p:cNvSpPr>
            <a:spLocks noGrp="1"/>
          </p:cNvSpPr>
          <p:nvPr>
            <p:ph type="title"/>
          </p:nvPr>
        </p:nvSpPr>
        <p:spPr/>
        <p:txBody>
          <a:bodyPr/>
          <a:lstStyle/>
          <a:p>
            <a:r>
              <a:rPr lang="en-US" dirty="0"/>
              <a:t>What is Soil? An Indigenous Perspective</a:t>
            </a:r>
          </a:p>
        </p:txBody>
      </p:sp>
      <p:sp>
        <p:nvSpPr>
          <p:cNvPr id="3" name="TextBox 2">
            <a:extLst>
              <a:ext uri="{FF2B5EF4-FFF2-40B4-BE49-F238E27FC236}">
                <a16:creationId xmlns:a16="http://schemas.microsoft.com/office/drawing/2014/main" id="{5B9E3566-D176-9058-D2EE-5B09E4ECEDB9}"/>
              </a:ext>
            </a:extLst>
          </p:cNvPr>
          <p:cNvSpPr txBox="1"/>
          <p:nvPr/>
        </p:nvSpPr>
        <p:spPr>
          <a:xfrm>
            <a:off x="1123167" y="1791222"/>
            <a:ext cx="1053021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"The Native American is from the soil"- Luther Standing Bear (Lakota)</a:t>
            </a:r>
          </a:p>
          <a:p>
            <a:endParaRPr lang="en-US" sz="2800" dirty="0"/>
          </a:p>
          <a:p>
            <a:endParaRPr lang="en-US" sz="2800" dirty="0"/>
          </a:p>
          <a:p>
            <a:endParaRPr lang="en-US" sz="2800" dirty="0"/>
          </a:p>
          <a:p>
            <a:endParaRPr lang="en-US" sz="2800" dirty="0"/>
          </a:p>
          <a:p>
            <a:r>
              <a:rPr lang="en-US" sz="2800" dirty="0"/>
              <a:t>"Mother earth is not a resource, she is an heirloom" – David Ipina ( Yurok) </a:t>
            </a:r>
          </a:p>
        </p:txBody>
      </p:sp>
    </p:spTree>
    <p:extLst>
      <p:ext uri="{BB962C8B-B14F-4D97-AF65-F5344CB8AC3E}">
        <p14:creationId xmlns:p14="http://schemas.microsoft.com/office/powerpoint/2010/main" val="72935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12F7-FCD7-4ECD-B2A0-DE21D7A4A8DC}"/>
              </a:ext>
            </a:extLst>
          </p:cNvPr>
          <p:cNvSpPr>
            <a:spLocks noGrp="1"/>
          </p:cNvSpPr>
          <p:nvPr>
            <p:ph type="title"/>
          </p:nvPr>
        </p:nvSpPr>
        <p:spPr>
          <a:xfrm>
            <a:off x="838200" y="1211268"/>
            <a:ext cx="11353800" cy="1325563"/>
          </a:xfrm>
        </p:spPr>
        <p:txBody>
          <a:bodyPr/>
          <a:lstStyle/>
          <a:p>
            <a:r>
              <a:rPr lang="en-US" b="1">
                <a:latin typeface="Arial" panose="020B0604020202020204" pitchFamily="34" charset="0"/>
                <a:cs typeface="Arial" panose="020B0604020202020204" pitchFamily="34" charset="0"/>
              </a:rPr>
              <a:t>Soil Classification: Based on particle size</a:t>
            </a:r>
          </a:p>
        </p:txBody>
      </p:sp>
      <p:graphicFrame>
        <p:nvGraphicFramePr>
          <p:cNvPr id="4" name="Content Placeholder 3">
            <a:extLst>
              <a:ext uri="{FF2B5EF4-FFF2-40B4-BE49-F238E27FC236}">
                <a16:creationId xmlns:a16="http://schemas.microsoft.com/office/drawing/2014/main" id="{ACBB1B32-10F3-474D-B6EE-D54D65EA86BA}"/>
              </a:ext>
            </a:extLst>
          </p:cNvPr>
          <p:cNvGraphicFramePr>
            <a:graphicFrameLocks noGrp="1"/>
          </p:cNvGraphicFramePr>
          <p:nvPr>
            <p:ph idx="1"/>
            <p:extLst>
              <p:ext uri="{D42A27DB-BD31-4B8C-83A1-F6EECF244321}">
                <p14:modId xmlns:p14="http://schemas.microsoft.com/office/powerpoint/2010/main" val="2305148546"/>
              </p:ext>
            </p:extLst>
          </p:nvPr>
        </p:nvGraphicFramePr>
        <p:xfrm>
          <a:off x="1088571" y="2068286"/>
          <a:ext cx="4757057" cy="3701145"/>
        </p:xfrm>
        <a:graphic>
          <a:graphicData uri="http://schemas.openxmlformats.org/drawingml/2006/table">
            <a:tbl>
              <a:tblPr firstRow="1" bandRow="1">
                <a:tableStyleId>{5C22544A-7EE6-4342-B048-85BDC9FD1C3A}</a:tableStyleId>
              </a:tblPr>
              <a:tblGrid>
                <a:gridCol w="1475289">
                  <a:extLst>
                    <a:ext uri="{9D8B030D-6E8A-4147-A177-3AD203B41FA5}">
                      <a16:colId xmlns:a16="http://schemas.microsoft.com/office/drawing/2014/main" val="3101212547"/>
                    </a:ext>
                  </a:extLst>
                </a:gridCol>
                <a:gridCol w="3281768">
                  <a:extLst>
                    <a:ext uri="{9D8B030D-6E8A-4147-A177-3AD203B41FA5}">
                      <a16:colId xmlns:a16="http://schemas.microsoft.com/office/drawing/2014/main" val="1903824783"/>
                    </a:ext>
                  </a:extLst>
                </a:gridCol>
              </a:tblGrid>
              <a:tr h="740229">
                <a:tc>
                  <a:txBody>
                    <a:bodyPr/>
                    <a:lstStyle/>
                    <a:p>
                      <a:pPr algn="ctr"/>
                      <a:r>
                        <a:rPr lang="en-US"/>
                        <a:t>SOIL TYPES</a:t>
                      </a:r>
                    </a:p>
                  </a:txBody>
                  <a:tcPr/>
                </a:tc>
                <a:tc>
                  <a:txBody>
                    <a:bodyPr/>
                    <a:lstStyle/>
                    <a:p>
                      <a:pPr algn="ctr"/>
                      <a:r>
                        <a:rPr lang="en-US"/>
                        <a:t>PARTICLE SIZE RANGE (mm)</a:t>
                      </a:r>
                    </a:p>
                  </a:txBody>
                  <a:tcPr/>
                </a:tc>
                <a:extLst>
                  <a:ext uri="{0D108BD9-81ED-4DB2-BD59-A6C34878D82A}">
                    <a16:rowId xmlns:a16="http://schemas.microsoft.com/office/drawing/2014/main" val="3898599749"/>
                  </a:ext>
                </a:extLst>
              </a:tr>
              <a:tr h="740229">
                <a:tc>
                  <a:txBody>
                    <a:bodyPr/>
                    <a:lstStyle/>
                    <a:p>
                      <a:r>
                        <a:rPr lang="en-US" sz="2000">
                          <a:latin typeface="Arial" panose="020B0604020202020204" pitchFamily="34" charset="0"/>
                          <a:cs typeface="Arial" panose="020B0604020202020204" pitchFamily="34" charset="0"/>
                        </a:rPr>
                        <a:t>Gravel</a:t>
                      </a:r>
                    </a:p>
                  </a:txBody>
                  <a:tcPr/>
                </a:tc>
                <a:tc>
                  <a:txBody>
                    <a:bodyPr/>
                    <a:lstStyle/>
                    <a:p>
                      <a:pPr marL="0" indent="0" algn="ctr">
                        <a:buFont typeface="Wingdings" panose="05000000000000000000" pitchFamily="2" charset="2"/>
                        <a:buNone/>
                      </a:pPr>
                      <a:r>
                        <a:rPr lang="en-US" sz="2000">
                          <a:latin typeface="Arial" panose="020B0604020202020204" pitchFamily="34" charset="0"/>
                          <a:cs typeface="Arial" panose="020B0604020202020204" pitchFamily="34" charset="0"/>
                        </a:rPr>
                        <a:t>&gt;2</a:t>
                      </a:r>
                    </a:p>
                  </a:txBody>
                  <a:tcPr/>
                </a:tc>
                <a:extLst>
                  <a:ext uri="{0D108BD9-81ED-4DB2-BD59-A6C34878D82A}">
                    <a16:rowId xmlns:a16="http://schemas.microsoft.com/office/drawing/2014/main" val="3989863858"/>
                  </a:ext>
                </a:extLst>
              </a:tr>
              <a:tr h="740229">
                <a:tc>
                  <a:txBody>
                    <a:bodyPr/>
                    <a:lstStyle/>
                    <a:p>
                      <a:r>
                        <a:rPr lang="en-US" sz="2000">
                          <a:latin typeface="Arial" panose="020B0604020202020204" pitchFamily="34" charset="0"/>
                          <a:cs typeface="Arial" panose="020B0604020202020204" pitchFamily="34" charset="0"/>
                        </a:rPr>
                        <a:t>Sand</a:t>
                      </a:r>
                    </a:p>
                  </a:txBody>
                  <a:tcPr/>
                </a:tc>
                <a:tc>
                  <a:txBody>
                    <a:bodyPr/>
                    <a:lstStyle/>
                    <a:p>
                      <a:pPr algn="ctr"/>
                      <a:r>
                        <a:rPr lang="en-US" sz="2000">
                          <a:latin typeface="Arial" panose="020B0604020202020204" pitchFamily="34" charset="0"/>
                          <a:cs typeface="Arial" panose="020B0604020202020204" pitchFamily="34" charset="0"/>
                        </a:rPr>
                        <a:t>2 to 0.05</a:t>
                      </a:r>
                    </a:p>
                  </a:txBody>
                  <a:tcPr/>
                </a:tc>
                <a:extLst>
                  <a:ext uri="{0D108BD9-81ED-4DB2-BD59-A6C34878D82A}">
                    <a16:rowId xmlns:a16="http://schemas.microsoft.com/office/drawing/2014/main" val="2361564020"/>
                  </a:ext>
                </a:extLst>
              </a:tr>
              <a:tr h="740229">
                <a:tc>
                  <a:txBody>
                    <a:bodyPr/>
                    <a:lstStyle/>
                    <a:p>
                      <a:r>
                        <a:rPr lang="en-US" sz="2000">
                          <a:latin typeface="Arial" panose="020B0604020202020204" pitchFamily="34" charset="0"/>
                          <a:cs typeface="Arial" panose="020B0604020202020204" pitchFamily="34" charset="0"/>
                        </a:rPr>
                        <a:t>Silt</a:t>
                      </a:r>
                    </a:p>
                  </a:txBody>
                  <a:tcPr/>
                </a:tc>
                <a:tc>
                  <a:txBody>
                    <a:bodyPr/>
                    <a:lstStyle/>
                    <a:p>
                      <a:pPr algn="ctr"/>
                      <a:r>
                        <a:rPr lang="en-US" sz="2000">
                          <a:latin typeface="Arial" panose="020B0604020202020204" pitchFamily="34" charset="0"/>
                          <a:cs typeface="Arial" panose="020B0604020202020204" pitchFamily="34" charset="0"/>
                        </a:rPr>
                        <a:t>0.05 to 0.002</a:t>
                      </a:r>
                    </a:p>
                  </a:txBody>
                  <a:tcPr/>
                </a:tc>
                <a:extLst>
                  <a:ext uri="{0D108BD9-81ED-4DB2-BD59-A6C34878D82A}">
                    <a16:rowId xmlns:a16="http://schemas.microsoft.com/office/drawing/2014/main" val="485508414"/>
                  </a:ext>
                </a:extLst>
              </a:tr>
              <a:tr h="740229">
                <a:tc>
                  <a:txBody>
                    <a:bodyPr/>
                    <a:lstStyle/>
                    <a:p>
                      <a:r>
                        <a:rPr lang="en-US" sz="2000">
                          <a:latin typeface="Arial" panose="020B0604020202020204" pitchFamily="34" charset="0"/>
                          <a:cs typeface="Arial" panose="020B0604020202020204" pitchFamily="34" charset="0"/>
                        </a:rPr>
                        <a:t>Clay</a:t>
                      </a:r>
                    </a:p>
                  </a:txBody>
                  <a:tcPr/>
                </a:tc>
                <a:tc>
                  <a:txBody>
                    <a:bodyPr/>
                    <a:lstStyle/>
                    <a:p>
                      <a:pPr algn="ctr"/>
                      <a:r>
                        <a:rPr lang="en-US" sz="2000">
                          <a:latin typeface="Arial" panose="020B0604020202020204" pitchFamily="34" charset="0"/>
                          <a:cs typeface="Arial" panose="020B0604020202020204" pitchFamily="34" charset="0"/>
                        </a:rPr>
                        <a:t>&lt;0.002</a:t>
                      </a:r>
                    </a:p>
                  </a:txBody>
                  <a:tcPr/>
                </a:tc>
                <a:extLst>
                  <a:ext uri="{0D108BD9-81ED-4DB2-BD59-A6C34878D82A}">
                    <a16:rowId xmlns:a16="http://schemas.microsoft.com/office/drawing/2014/main" val="2737904792"/>
                  </a:ext>
                </a:extLst>
              </a:tr>
            </a:tbl>
          </a:graphicData>
        </a:graphic>
      </p:graphicFrame>
      <p:pic>
        <p:nvPicPr>
          <p:cNvPr id="5" name="Picture 4">
            <a:extLst>
              <a:ext uri="{FF2B5EF4-FFF2-40B4-BE49-F238E27FC236}">
                <a16:creationId xmlns:a16="http://schemas.microsoft.com/office/drawing/2014/main" id="{A724C27D-94AD-4964-BDEE-3EA92694D51E}"/>
              </a:ext>
            </a:extLst>
          </p:cNvPr>
          <p:cNvPicPr>
            <a:picLocks noChangeAspect="1"/>
          </p:cNvPicPr>
          <p:nvPr/>
        </p:nvPicPr>
        <p:blipFill>
          <a:blip r:embed="rId2"/>
          <a:stretch>
            <a:fillRect/>
          </a:stretch>
        </p:blipFill>
        <p:spPr>
          <a:xfrm>
            <a:off x="6346374" y="2068287"/>
            <a:ext cx="5448297" cy="37011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6820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6A34-9137-4E85-ACDF-220E5CEB24C4}"/>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Soil Classification</a:t>
            </a:r>
          </a:p>
        </p:txBody>
      </p:sp>
      <p:sp>
        <p:nvSpPr>
          <p:cNvPr id="3" name="Content Placeholder 2">
            <a:extLst>
              <a:ext uri="{FF2B5EF4-FFF2-40B4-BE49-F238E27FC236}">
                <a16:creationId xmlns:a16="http://schemas.microsoft.com/office/drawing/2014/main" id="{CA4140FF-113E-4422-9C7F-EEA2224E9957}"/>
              </a:ext>
            </a:extLst>
          </p:cNvPr>
          <p:cNvSpPr>
            <a:spLocks noGrp="1"/>
          </p:cNvSpPr>
          <p:nvPr>
            <p:ph idx="1"/>
          </p:nvPr>
        </p:nvSpPr>
        <p:spPr>
          <a:xfrm>
            <a:off x="838200" y="1825625"/>
            <a:ext cx="5257800" cy="4351338"/>
          </a:xfrm>
        </p:spPr>
        <p:txBody>
          <a:bodyPr>
            <a:normAutofit/>
          </a:bodyPr>
          <a:lstStyle/>
          <a:p>
            <a:r>
              <a:rPr lang="en-US" sz="2400">
                <a:latin typeface="Arial" panose="020B0604020202020204" pitchFamily="34" charset="0"/>
                <a:cs typeface="Arial" panose="020B0604020202020204" pitchFamily="34" charset="0"/>
              </a:rPr>
              <a:t>Soil consist of all three types of particles</a:t>
            </a:r>
          </a:p>
          <a:p>
            <a:pPr marL="457200" lvl="1" indent="0">
              <a:buNone/>
            </a:pPr>
            <a:r>
              <a:rPr lang="en-US">
                <a:latin typeface="Arial" panose="020B0604020202020204" pitchFamily="34" charset="0"/>
                <a:cs typeface="Arial" panose="020B0604020202020204" pitchFamily="34" charset="0"/>
              </a:rPr>
              <a:t>Sand, Silt, and Clay</a:t>
            </a:r>
          </a:p>
          <a:p>
            <a:pPr marL="457200" lvl="1" indent="0">
              <a:buNone/>
            </a:pPr>
            <a:endParaRPr lang="en-US">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The relative proportion of the three types of particles determines the soil type This is called </a:t>
            </a:r>
            <a:r>
              <a:rPr lang="en-US" sz="2400" b="1">
                <a:solidFill>
                  <a:srgbClr val="C00000"/>
                </a:solidFill>
                <a:latin typeface="Arial" panose="020B0604020202020204" pitchFamily="34" charset="0"/>
                <a:cs typeface="Arial" panose="020B0604020202020204" pitchFamily="34" charset="0"/>
              </a:rPr>
              <a:t>Soil Texture</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Sand % + Silt% + Clay% = 100%</a:t>
            </a:r>
          </a:p>
        </p:txBody>
      </p:sp>
      <p:pic>
        <p:nvPicPr>
          <p:cNvPr id="7170" name="Picture 2" descr="Image result for sand silt clay">
            <a:extLst>
              <a:ext uri="{FF2B5EF4-FFF2-40B4-BE49-F238E27FC236}">
                <a16:creationId xmlns:a16="http://schemas.microsoft.com/office/drawing/2014/main" id="{4BEDED4E-021E-4F5C-B7B3-EC7A7BC93E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54" t="7207" r="17411" b="2583"/>
          <a:stretch/>
        </p:blipFill>
        <p:spPr bwMode="auto">
          <a:xfrm>
            <a:off x="6172200" y="1128865"/>
            <a:ext cx="5627914" cy="49674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9B08-C8DC-4C89-B440-E3BCB97CA585}"/>
              </a:ext>
            </a:extLst>
          </p:cNvPr>
          <p:cNvSpPr>
            <a:spLocks noGrp="1"/>
          </p:cNvSpPr>
          <p:nvPr>
            <p:ph type="title"/>
          </p:nvPr>
        </p:nvSpPr>
        <p:spPr>
          <a:xfrm>
            <a:off x="717748" y="1385888"/>
            <a:ext cx="5248335" cy="2403914"/>
          </a:xfrm>
        </p:spPr>
        <p:txBody>
          <a:bodyPr>
            <a:normAutofit/>
          </a:bodyPr>
          <a:lstStyle/>
          <a:p>
            <a:pPr algn="ctr"/>
            <a:r>
              <a:rPr lang="en-US" dirty="0">
                <a:cs typeface="Arial"/>
              </a:rPr>
              <a:t>Prepare soil to </a:t>
            </a:r>
            <a:br>
              <a:rPr lang="en-US" dirty="0">
                <a:cs typeface="Arial"/>
              </a:rPr>
            </a:br>
            <a:r>
              <a:rPr lang="en-US" dirty="0">
                <a:cs typeface="Arial"/>
              </a:rPr>
              <a:t>use the </a:t>
            </a:r>
            <a:br>
              <a:rPr lang="en-US" dirty="0">
                <a:cs typeface="Arial"/>
              </a:rPr>
            </a:br>
            <a:r>
              <a:rPr lang="en-US" dirty="0">
                <a:cs typeface="Arial"/>
              </a:rPr>
              <a:t>Soil Texture Triangle</a:t>
            </a:r>
          </a:p>
        </p:txBody>
      </p:sp>
      <p:pic>
        <p:nvPicPr>
          <p:cNvPr id="8194" name="Picture 2" descr="Image result for sand silt clay">
            <a:extLst>
              <a:ext uri="{FF2B5EF4-FFF2-40B4-BE49-F238E27FC236}">
                <a16:creationId xmlns:a16="http://schemas.microsoft.com/office/drawing/2014/main" id="{8395ECEF-2D2D-478F-84FA-B565B1360E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5917" y="1385888"/>
            <a:ext cx="5248335" cy="46916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7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8BA2-66B4-4D3D-88F1-AAB846892FDA}"/>
              </a:ext>
            </a:extLst>
          </p:cNvPr>
          <p:cNvSpPr>
            <a:spLocks noGrp="1"/>
          </p:cNvSpPr>
          <p:nvPr>
            <p:ph type="title"/>
          </p:nvPr>
        </p:nvSpPr>
        <p:spPr>
          <a:xfrm>
            <a:off x="806689" y="1019493"/>
            <a:ext cx="10515600" cy="834274"/>
          </a:xfrm>
        </p:spPr>
        <p:txBody>
          <a:bodyPr/>
          <a:lstStyle/>
          <a:p>
            <a:r>
              <a:rPr lang="en-US" b="1" dirty="0">
                <a:latin typeface="Calibri"/>
                <a:cs typeface="Calibri Light"/>
              </a:rPr>
              <a:t>Prepare the soil sample</a:t>
            </a:r>
            <a:endParaRPr lang="en-US" b="1" dirty="0">
              <a:latin typeface="Calibri"/>
            </a:endParaRPr>
          </a:p>
        </p:txBody>
      </p:sp>
      <p:sp>
        <p:nvSpPr>
          <p:cNvPr id="3" name="Content Placeholder 2">
            <a:extLst>
              <a:ext uri="{FF2B5EF4-FFF2-40B4-BE49-F238E27FC236}">
                <a16:creationId xmlns:a16="http://schemas.microsoft.com/office/drawing/2014/main" id="{79D635B9-D691-41A0-A2B1-8098C62FDE40}"/>
              </a:ext>
            </a:extLst>
          </p:cNvPr>
          <p:cNvSpPr>
            <a:spLocks noGrp="1"/>
          </p:cNvSpPr>
          <p:nvPr>
            <p:ph idx="1"/>
          </p:nvPr>
        </p:nvSpPr>
        <p:spPr>
          <a:xfrm>
            <a:off x="947314" y="1855449"/>
            <a:ext cx="7324488" cy="4757638"/>
          </a:xfrm>
        </p:spPr>
        <p:txBody>
          <a:bodyPr vert="horz" lIns="91440" tIns="45720" rIns="91440" bIns="45720" rtlCol="0" anchor="t">
            <a:normAutofit/>
          </a:bodyPr>
          <a:lstStyle/>
          <a:p>
            <a:pPr marL="514350" indent="-514350">
              <a:buAutoNum type="arabicPeriod"/>
            </a:pPr>
            <a:r>
              <a:rPr lang="en-US" sz="3200" dirty="0">
                <a:latin typeface="Calibri"/>
                <a:cs typeface="Calibri"/>
              </a:rPr>
              <a:t>Use 1 or 2 of the CLEAR PLASTIC (or glass) cups at your station to get a soil sample. The sample size should fill your cup ¼ of the way to the top of the cup.</a:t>
            </a:r>
          </a:p>
          <a:p>
            <a:pPr marL="514350" indent="-514350">
              <a:buAutoNum type="arabicPeriod"/>
            </a:pPr>
            <a:r>
              <a:rPr lang="en-US" sz="3200" dirty="0">
                <a:latin typeface="Calibri"/>
              </a:rPr>
              <a:t>Pour out the soil onto a paper towel.</a:t>
            </a:r>
          </a:p>
          <a:p>
            <a:pPr marL="0" indent="0">
              <a:buNone/>
            </a:pPr>
            <a:r>
              <a:rPr lang="en-US" sz="3200" dirty="0">
                <a:latin typeface="Calibri"/>
                <a:cs typeface="Calibri"/>
              </a:rPr>
              <a:t>3. Remove any rocks, organic matter, bugs, etc. from the soil. Add the soil back to the cup and discard the excess material outside.</a:t>
            </a:r>
          </a:p>
          <a:p>
            <a:pPr marL="0" indent="0">
              <a:buNone/>
            </a:pPr>
            <a:endParaRPr lang="en-US" sz="3200" dirty="0">
              <a:cs typeface="Calibri"/>
            </a:endParaRPr>
          </a:p>
        </p:txBody>
      </p:sp>
      <p:pic>
        <p:nvPicPr>
          <p:cNvPr id="4" name="Picture 4" descr="A picture containing cup, table, glass, drink&#10;&#10;Description automatically generated">
            <a:extLst>
              <a:ext uri="{FF2B5EF4-FFF2-40B4-BE49-F238E27FC236}">
                <a16:creationId xmlns:a16="http://schemas.microsoft.com/office/drawing/2014/main" id="{1F5B572E-1ACF-70E0-C0DD-B06FFD3C998F}"/>
              </a:ext>
            </a:extLst>
          </p:cNvPr>
          <p:cNvPicPr>
            <a:picLocks noChangeAspect="1"/>
          </p:cNvPicPr>
          <p:nvPr/>
        </p:nvPicPr>
        <p:blipFill>
          <a:blip r:embed="rId2"/>
          <a:stretch>
            <a:fillRect/>
          </a:stretch>
        </p:blipFill>
        <p:spPr>
          <a:xfrm>
            <a:off x="8430016" y="1712934"/>
            <a:ext cx="2743200" cy="2743200"/>
          </a:xfrm>
          <a:prstGeom prst="rect">
            <a:avLst/>
          </a:prstGeom>
        </p:spPr>
      </p:pic>
      <p:sp>
        <p:nvSpPr>
          <p:cNvPr id="5" name="Arrow: Left 4">
            <a:extLst>
              <a:ext uri="{FF2B5EF4-FFF2-40B4-BE49-F238E27FC236}">
                <a16:creationId xmlns:a16="http://schemas.microsoft.com/office/drawing/2014/main" id="{72DC511A-36EF-3F1A-E3E1-A843E28383DF}"/>
              </a:ext>
            </a:extLst>
          </p:cNvPr>
          <p:cNvSpPr/>
          <p:nvPr/>
        </p:nvSpPr>
        <p:spPr>
          <a:xfrm>
            <a:off x="10512822" y="3144930"/>
            <a:ext cx="1805835" cy="8350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About ¼ full</a:t>
            </a:r>
            <a:endParaRPr lang="en-US" dirty="0"/>
          </a:p>
        </p:txBody>
      </p:sp>
    </p:spTree>
    <p:extLst>
      <p:ext uri="{BB962C8B-B14F-4D97-AF65-F5344CB8AC3E}">
        <p14:creationId xmlns:p14="http://schemas.microsoft.com/office/powerpoint/2010/main" val="3361052803"/>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8025620234AD4A8B1FA87538FEF282" ma:contentTypeVersion="12" ma:contentTypeDescription="Create a new document." ma:contentTypeScope="" ma:versionID="e175c50fd9ee450bb2809027c4591fda">
  <xsd:schema xmlns:xsd="http://www.w3.org/2001/XMLSchema" xmlns:xs="http://www.w3.org/2001/XMLSchema" xmlns:p="http://schemas.microsoft.com/office/2006/metadata/properties" xmlns:ns3="6713b073-6427-4cec-8225-956c5143557f" xmlns:ns4="761ddc7b-a846-4b77-a33a-0698d79a8988" targetNamespace="http://schemas.microsoft.com/office/2006/metadata/properties" ma:root="true" ma:fieldsID="b119272580eb161d9959403633c58cfa" ns3:_="" ns4:_="">
    <xsd:import namespace="6713b073-6427-4cec-8225-956c5143557f"/>
    <xsd:import namespace="761ddc7b-a846-4b77-a33a-0698d79a89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3b073-6427-4cec-8225-956c51435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1ddc7b-a846-4b77-a33a-0698d79a898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00E43-C854-4E67-B659-9091906031C8}">
  <ds:schemaRefs>
    <ds:schemaRef ds:uri="6713b073-6427-4cec-8225-956c5143557f"/>
    <ds:schemaRef ds:uri="761ddc7b-a846-4b77-a33a-0698d79a89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63ADDD-041A-419F-818D-0BA6BDC45525}">
  <ds:schemaRefs>
    <ds:schemaRef ds:uri="6713b073-6427-4cec-8225-956c5143557f"/>
    <ds:schemaRef ds:uri="761ddc7b-a846-4b77-a33a-0698d79a89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C44EB7-7803-4634-B8B4-136012ED6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1402</Words>
  <Application>Microsoft Macintosh PowerPoint</Application>
  <PresentationFormat>Widescreen</PresentationFormat>
  <Paragraphs>148</Paragraphs>
  <Slides>29</Slides>
  <Notes>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Calibri</vt:lpstr>
      <vt:lpstr>Arial</vt:lpstr>
      <vt:lpstr>Wingdings</vt:lpstr>
      <vt:lpstr>Calibri Light</vt:lpstr>
      <vt:lpstr>Times New Roman</vt:lpstr>
      <vt:lpstr>Candara</vt:lpstr>
      <vt:lpstr>Libre Franklin</vt:lpstr>
      <vt:lpstr>Crop</vt:lpstr>
      <vt:lpstr>Custom Design</vt:lpstr>
      <vt:lpstr>Soil: More Than Just Dirt</vt:lpstr>
      <vt:lpstr>Bell Ringer</vt:lpstr>
      <vt:lpstr>Part 1: What is Soil texture?</vt:lpstr>
      <vt:lpstr>Your Objective </vt:lpstr>
      <vt:lpstr>What is Soil? An Indigenous Perspective</vt:lpstr>
      <vt:lpstr>Soil Classification: Based on particle size</vt:lpstr>
      <vt:lpstr>Soil Classification</vt:lpstr>
      <vt:lpstr>Prepare soil to  use the  Soil Texture Triangle</vt:lpstr>
      <vt:lpstr>Prepare the soil 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3- Using the Soil Texture Triangle</vt:lpstr>
      <vt:lpstr>PowerPoint Presentation</vt:lpstr>
      <vt:lpstr>PowerPoint Presentation</vt:lpstr>
      <vt:lpstr>Example Calculation</vt:lpstr>
      <vt:lpstr>PowerPoint Presentation</vt:lpstr>
      <vt:lpstr>PowerPoint Presentation</vt:lpstr>
      <vt:lpstr>PowerPoint Presentation</vt:lpstr>
      <vt:lpstr>Soil Texture Influence</vt:lpstr>
      <vt:lpstr>Soil Texture Influence</vt:lpstr>
      <vt:lpstr>Best Soil Textures for Crops</vt:lpstr>
      <vt:lpstr>Closure Questions</vt:lpstr>
      <vt:lpstr>Pulling it all togther</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a Mixture</dc:title>
  <dc:creator>Rogstad, Alix - (alix)</dc:creator>
  <cp:lastModifiedBy>Bruhn, Jacqueline Marie - (jmbruhn)</cp:lastModifiedBy>
  <cp:revision>294</cp:revision>
  <dcterms:created xsi:type="dcterms:W3CDTF">2018-07-09T21:58:11Z</dcterms:created>
  <dcterms:modified xsi:type="dcterms:W3CDTF">2022-08-22T19:31:43Z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0x010100B18025620234AD4A8B1FA87538FEF282</vt:lpwstr>
  </property>
</Properties>
</file>