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68" r:id="rId3"/>
    <p:sldId id="288" r:id="rId4"/>
    <p:sldId id="269" r:id="rId5"/>
    <p:sldId id="274" r:id="rId6"/>
    <p:sldId id="270" r:id="rId7"/>
    <p:sldId id="271" r:id="rId8"/>
    <p:sldId id="277" r:id="rId9"/>
    <p:sldId id="272" r:id="rId10"/>
    <p:sldId id="276" r:id="rId11"/>
    <p:sldId id="289" r:id="rId12"/>
    <p:sldId id="273" r:id="rId13"/>
    <p:sldId id="279" r:id="rId14"/>
    <p:sldId id="275" r:id="rId15"/>
    <p:sldId id="281" r:id="rId16"/>
    <p:sldId id="282" r:id="rId17"/>
    <p:sldId id="284" r:id="rId18"/>
    <p:sldId id="287" r:id="rId19"/>
    <p:sldId id="285" r:id="rId20"/>
    <p:sldId id="291" r:id="rId21"/>
    <p:sldId id="293" r:id="rId22"/>
    <p:sldId id="292" r:id="rId23"/>
    <p:sldId id="278" r:id="rId24"/>
    <p:sldId id="280" r:id="rId25"/>
    <p:sldId id="286" r:id="rId26"/>
    <p:sldId id="290" r:id="rId27"/>
    <p:sldId id="295"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ndara" panose="020E0502030303020204" pitchFamily="34" charset="0"/>
      <p:regular r:id="rId34"/>
      <p:bold r:id="rId35"/>
      <p:italic r:id="rId36"/>
      <p:boldItalic r:id="rId37"/>
    </p:embeddedFont>
    <p:embeddedFont>
      <p:font typeface="Libre Franklin"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R549LU17KpSBfH/8H8UitWbuN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202" autoAdjust="0"/>
  </p:normalViewPr>
  <p:slideViewPr>
    <p:cSldViewPr snapToGrid="0">
      <p:cViewPr varScale="1">
        <p:scale>
          <a:sx n="78" d="100"/>
          <a:sy n="78"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 name="Google Shape;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 name="Google Shape;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4000"/>
              </a:lnSpc>
              <a:spcBef>
                <a:spcPts val="1000"/>
              </a:spcBef>
              <a:buChar char="•"/>
            </a:pPr>
            <a:r>
              <a:rPr lang="en-US" dirty="0"/>
              <a:t>The tradition of growing these three plants is based upon many years of careful observation and experience- the </a:t>
            </a:r>
            <a:r>
              <a:rPr lang="en-US" b="1" dirty="0"/>
              <a:t>Three Sisters</a:t>
            </a:r>
            <a:r>
              <a:rPr lang="en-US" dirty="0"/>
              <a:t> work together to help one another grow. More recent scientific research has also verified many of the benefits of growing these three plants together.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821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read this excerpt or play the video: A long time ago there were three sisters who lived together in a field. These sisters were quite different from one another in their size and way of dressing. The little sister was so young that she could only crawl at first, and she was dressed in green. The second sister wore a bright yellow dress, and she had a way of running off by herself when the sun shone and the soft wind blew in her face. The third was the eldest sister, standing always very straight and tall above the other sisters and trying to protect them. She wore a pale green shawl, and she had long, yellow hair that tossed about her head in the breeze. There was one way the sisters were all alike, though. They loved each other dearly, and they always stayed together. This made them very strong.  (Courtesy of Project I'M READY, Northeastern State University</a:t>
            </a:r>
            <a:r>
              <a:rPr lang="en-US"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85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Beans are rich in protein and different amino acids from corn.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903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Squash is a type of </a:t>
            </a:r>
            <a:r>
              <a:rPr lang="en-US" b="1" dirty="0" err="1"/>
              <a:t>curcubit</a:t>
            </a:r>
            <a:r>
              <a:rPr lang="en-US" b="1" dirty="0"/>
              <a:t>, a family of plants including watermelons, melons and gourds.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99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region where you are located will have a major effect upon what seed varieties you may want to try. Many of the native seed varieties listed at Native Seed SEARCH are adapted to the specific environments of the native nation that developed the seeds.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796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94000"/>
              </a:lnSpc>
              <a:spcBef>
                <a:spcPts val="1000"/>
              </a:spcBef>
            </a:pPr>
            <a:r>
              <a:rPr lang="en-US" dirty="0"/>
              <a:t>1. Follow up question: Are there any other items that you would need to purchase to plant this garden?</a:t>
            </a:r>
          </a:p>
          <a:p>
            <a:pPr marL="114300" indent="0">
              <a:lnSpc>
                <a:spcPct val="94000"/>
              </a:lnSpc>
              <a:spcBef>
                <a:spcPts val="1000"/>
              </a:spcBef>
            </a:pPr>
            <a:r>
              <a:rPr lang="en-US" dirty="0"/>
              <a:t>2. Follow up question:  If you have space where you live to plant a garden, are there any barriers preventing you from planting? If you do not have the space where you live, can you think of a school, community center, or relative's house where you could plant this garden?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547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12"/>
          <p:cNvSpPr txBox="1">
            <a:spLocks noGrp="1"/>
          </p:cNvSpPr>
          <p:nvPr>
            <p:ph type="subTitle" idx="1"/>
          </p:nvPr>
        </p:nvSpPr>
        <p:spPr>
          <a:xfrm>
            <a:off x="2674244" y="4719802"/>
            <a:ext cx="6831673" cy="853226"/>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1800"/>
              <a:buNone/>
              <a:defRPr sz="1800"/>
            </a:lvl1pPr>
            <a:lvl2pPr lvl="1" algn="ctr">
              <a:lnSpc>
                <a:spcPct val="94000"/>
              </a:lnSpc>
              <a:spcBef>
                <a:spcPts val="500"/>
              </a:spcBef>
              <a:spcAft>
                <a:spcPts val="0"/>
              </a:spcAft>
              <a:buClr>
                <a:schemeClr val="dk2"/>
              </a:buClr>
              <a:buSzPts val="1500"/>
              <a:buNone/>
              <a:defRPr sz="1500"/>
            </a:lvl2pPr>
            <a:lvl3pPr lvl="2" algn="ctr">
              <a:lnSpc>
                <a:spcPct val="94000"/>
              </a:lnSpc>
              <a:spcBef>
                <a:spcPts val="500"/>
              </a:spcBef>
              <a:spcAft>
                <a:spcPts val="0"/>
              </a:spcAft>
              <a:buClr>
                <a:schemeClr val="dk2"/>
              </a:buClr>
              <a:buSzPts val="1350"/>
              <a:buNone/>
              <a:defRPr sz="1350"/>
            </a:lvl3pPr>
            <a:lvl4pPr lvl="3" algn="ctr">
              <a:lnSpc>
                <a:spcPct val="94000"/>
              </a:lnSpc>
              <a:spcBef>
                <a:spcPts val="500"/>
              </a:spcBef>
              <a:spcAft>
                <a:spcPts val="0"/>
              </a:spcAft>
              <a:buClr>
                <a:schemeClr val="dk2"/>
              </a:buClr>
              <a:buSzPts val="1200"/>
              <a:buNone/>
              <a:defRPr sz="1200"/>
            </a:lvl4pPr>
            <a:lvl5pPr lvl="4" algn="ctr">
              <a:lnSpc>
                <a:spcPct val="94000"/>
              </a:lnSpc>
              <a:spcBef>
                <a:spcPts val="500"/>
              </a:spcBef>
              <a:spcAft>
                <a:spcPts val="0"/>
              </a:spcAft>
              <a:buClr>
                <a:schemeClr val="dk2"/>
              </a:buClr>
              <a:buSzPts val="1200"/>
              <a:buNone/>
              <a:defRPr sz="1200"/>
            </a:lvl5pPr>
            <a:lvl6pPr lvl="5" algn="ctr">
              <a:lnSpc>
                <a:spcPct val="94000"/>
              </a:lnSpc>
              <a:spcBef>
                <a:spcPts val="500"/>
              </a:spcBef>
              <a:spcAft>
                <a:spcPts val="0"/>
              </a:spcAft>
              <a:buClr>
                <a:schemeClr val="dk2"/>
              </a:buClr>
              <a:buSzPts val="1200"/>
              <a:buNone/>
              <a:defRPr sz="1200"/>
            </a:lvl6pPr>
            <a:lvl7pPr lvl="6" algn="ctr">
              <a:lnSpc>
                <a:spcPct val="94000"/>
              </a:lnSpc>
              <a:spcBef>
                <a:spcPts val="500"/>
              </a:spcBef>
              <a:spcAft>
                <a:spcPts val="0"/>
              </a:spcAft>
              <a:buClr>
                <a:schemeClr val="dk2"/>
              </a:buClr>
              <a:buSzPts val="1200"/>
              <a:buNone/>
              <a:defRPr sz="1200"/>
            </a:lvl7pPr>
            <a:lvl8pPr lvl="7" algn="ctr">
              <a:lnSpc>
                <a:spcPct val="94000"/>
              </a:lnSpc>
              <a:spcBef>
                <a:spcPts val="500"/>
              </a:spcBef>
              <a:spcAft>
                <a:spcPts val="0"/>
              </a:spcAft>
              <a:buClr>
                <a:schemeClr val="dk2"/>
              </a:buClr>
              <a:buSzPts val="1200"/>
              <a:buNone/>
              <a:defRPr sz="1200"/>
            </a:lvl8pPr>
            <a:lvl9pPr lvl="8" algn="ctr">
              <a:lnSpc>
                <a:spcPct val="94000"/>
              </a:lnSpc>
              <a:spcBef>
                <a:spcPts val="500"/>
              </a:spcBef>
              <a:spcAft>
                <a:spcPts val="200"/>
              </a:spcAft>
              <a:buClr>
                <a:schemeClr val="dk2"/>
              </a:buClr>
              <a:buSzPts val="1200"/>
              <a:buNone/>
              <a:defRPr sz="1200"/>
            </a:lvl9pPr>
          </a:lstStyle>
          <a:p>
            <a:endParaRPr/>
          </a:p>
        </p:txBody>
      </p:sp>
      <p:grpSp>
        <p:nvGrpSpPr>
          <p:cNvPr id="20" name="Google Shape;20;p12"/>
          <p:cNvGrpSpPr/>
          <p:nvPr/>
        </p:nvGrpSpPr>
        <p:grpSpPr>
          <a:xfrm>
            <a:off x="752858" y="744470"/>
            <a:ext cx="10674119" cy="5349671"/>
            <a:chOff x="564643" y="744469"/>
            <a:chExt cx="8005589" cy="5349671"/>
          </a:xfrm>
        </p:grpSpPr>
        <p:sp>
          <p:nvSpPr>
            <p:cNvPr id="21" name="Google Shape;21;p12"/>
            <p:cNvSpPr/>
            <p:nvPr/>
          </p:nvSpPr>
          <p:spPr>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rgbClr val="7030A0"/>
            </a:solidFill>
            <a:ln>
              <a:noFill/>
            </a:ln>
          </p:spPr>
        </p:sp>
        <p:sp>
          <p:nvSpPr>
            <p:cNvPr id="22" name="Google Shape;22;p12"/>
            <p:cNvSpPr/>
            <p:nvPr/>
          </p:nvSpPr>
          <p:spPr>
            <a:xfrm rot="10800000">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12"/>
          <p:cNvSpPr txBox="1">
            <a:spLocks noGrp="1"/>
          </p:cNvSpPr>
          <p:nvPr>
            <p:ph type="title"/>
          </p:nvPr>
        </p:nvSpPr>
        <p:spPr>
          <a:xfrm>
            <a:off x="1257703" y="3513221"/>
            <a:ext cx="9632976" cy="1058779"/>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a:extLst>
              <a:ext uri="{FF2B5EF4-FFF2-40B4-BE49-F238E27FC236}">
                <a16:creationId xmlns:a16="http://schemas.microsoft.com/office/drawing/2014/main" id="{4483B85C-BFF2-43EE-8642-C0C4B78B3F60}"/>
              </a:ext>
            </a:extLst>
          </p:cNvPr>
          <p:cNvPicPr>
            <a:picLocks noChangeAspect="1"/>
          </p:cNvPicPr>
          <p:nvPr userDrawn="1"/>
        </p:nvPicPr>
        <p:blipFill>
          <a:blip r:embed="rId2"/>
          <a:stretch>
            <a:fillRect/>
          </a:stretch>
        </p:blipFill>
        <p:spPr>
          <a:xfrm>
            <a:off x="7391272" y="688380"/>
            <a:ext cx="3499407" cy="22861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Candara"/>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371600"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14"/>
          <p:cNvSpPr txBox="1">
            <a:spLocks noGrp="1"/>
          </p:cNvSpPr>
          <p:nvPr>
            <p:ph type="body" idx="2"/>
          </p:nvPr>
        </p:nvSpPr>
        <p:spPr>
          <a:xfrm>
            <a:off x="6525403"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F29ACA-0213-439B-815F-DD6C428BDAFB}"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66783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Candara"/>
                <a:ea typeface="Candara"/>
                <a:cs typeface="Candara"/>
                <a:sym typeface="Candara"/>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Candara"/>
                <a:ea typeface="Candara"/>
                <a:cs typeface="Candara"/>
                <a:sym typeface="Candara"/>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Candara"/>
                <a:ea typeface="Candara"/>
                <a:cs typeface="Candara"/>
                <a:sym typeface="Candara"/>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Candara"/>
                <a:ea typeface="Candara"/>
                <a:cs typeface="Candara"/>
                <a:sym typeface="Candara"/>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Candara"/>
                <a:ea typeface="Candara"/>
                <a:cs typeface="Candara"/>
                <a:sym typeface="Candara"/>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Candara"/>
                <a:ea typeface="Candara"/>
                <a:cs typeface="Candara"/>
                <a:sym typeface="Candara"/>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Candara"/>
                <a:ea typeface="Candara"/>
                <a:cs typeface="Candara"/>
                <a:sym typeface="Candara"/>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9pPr>
          </a:lstStyle>
          <a:p>
            <a:endParaRPr dirty="0"/>
          </a:p>
        </p:txBody>
      </p:sp>
      <p:sp>
        <p:nvSpPr>
          <p:cNvPr id="12" name="Google Shape;12;p11"/>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11" title="Side bar"/>
          <p:cNvSpPr/>
          <p:nvPr/>
        </p:nvSpPr>
        <p:spPr>
          <a:xfrm>
            <a:off x="478095" y="376"/>
            <a:ext cx="228600" cy="6858000"/>
          </a:xfrm>
          <a:prstGeom prst="rect">
            <a:avLst/>
          </a:prstGeom>
          <a:solidFill>
            <a:srgbClr val="7030A0"/>
          </a:solidFill>
          <a:ln w="349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4" name="Google Shape;14;p11"/>
          <p:cNvPicPr preferRelativeResize="0"/>
          <p:nvPr/>
        </p:nvPicPr>
        <p:blipFill rotWithShape="1">
          <a:blip r:embed="rId8">
            <a:alphaModFix/>
          </a:blip>
          <a:srcRect/>
          <a:stretch/>
        </p:blipFill>
        <p:spPr>
          <a:xfrm>
            <a:off x="954390" y="15319"/>
            <a:ext cx="956109" cy="1113546"/>
          </a:xfrm>
          <a:prstGeom prst="rect">
            <a:avLst/>
          </a:prstGeom>
          <a:noFill/>
          <a:ln>
            <a:noFill/>
          </a:ln>
        </p:spPr>
      </p:pic>
      <p:pic>
        <p:nvPicPr>
          <p:cNvPr id="15" name="Google Shape;15;p11"/>
          <p:cNvPicPr preferRelativeResize="0"/>
          <p:nvPr/>
        </p:nvPicPr>
        <p:blipFill rotWithShape="1">
          <a:blip r:embed="rId9">
            <a:alphaModFix/>
          </a:blip>
          <a:srcRect/>
          <a:stretch/>
        </p:blipFill>
        <p:spPr>
          <a:xfrm>
            <a:off x="9428480" y="335130"/>
            <a:ext cx="2688104" cy="538629"/>
          </a:xfrm>
          <a:prstGeom prst="rect">
            <a:avLst/>
          </a:prstGeom>
          <a:noFill/>
          <a:ln>
            <a:noFill/>
          </a:ln>
        </p:spPr>
      </p:pic>
      <p:sp>
        <p:nvSpPr>
          <p:cNvPr id="16" name="Google Shape;16;p11"/>
          <p:cNvSpPr/>
          <p:nvPr/>
        </p:nvSpPr>
        <p:spPr>
          <a:xfrm>
            <a:off x="1371600" y="6335991"/>
            <a:ext cx="9601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ndara"/>
                <a:ea typeface="Candara"/>
                <a:cs typeface="Candara"/>
                <a:sym typeface="Candara"/>
              </a:rPr>
              <a:t>Funded by the NIFA-AFRI CAP Program - </a:t>
            </a:r>
            <a:r>
              <a:rPr lang="en-US" sz="1000" b="1" i="0" u="none" strike="noStrike" cap="none">
                <a:solidFill>
                  <a:schemeClr val="dk1"/>
                </a:solidFill>
                <a:latin typeface="Candara"/>
                <a:ea typeface="Candara"/>
                <a:cs typeface="Candara"/>
                <a:sym typeface="Candara"/>
              </a:rPr>
              <a:t>2017-68005-26867.  </a:t>
            </a:r>
            <a:r>
              <a:rPr lang="en-US" sz="1000" b="0" i="0" u="none" strike="noStrike" cap="none">
                <a:solidFill>
                  <a:schemeClr val="dk1"/>
                </a:solidFill>
                <a:latin typeface="Candara"/>
                <a:ea typeface="Candara"/>
                <a:cs typeface="Candara"/>
                <a:sym typeface="Candara"/>
              </a:rPr>
              <a:t>Any opinions, findings, conclusions, or recommendations expressed in this publication are those of the author(s) and do not necessarily reflect the view of the U.S. Department of Agriculture.</a:t>
            </a:r>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userDrawn="1">
          <p15:clr>
            <a:srgbClr val="F26B43"/>
          </p15:clr>
        </p15:guide>
        <p15:guide id="2" pos="9216" userDrawn="1">
          <p15:clr>
            <a:srgbClr val="F26B43"/>
          </p15:clr>
        </p15:guide>
        <p15:guide id="3" pos="1248" userDrawn="1">
          <p15:clr>
            <a:srgbClr val="F26B43"/>
          </p15:clr>
        </p15:guide>
        <p15:guide id="4" pos="1152"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6" userDrawn="1">
          <p15:clr>
            <a:srgbClr val="F26B43"/>
          </p15:clr>
        </p15:guide>
        <p15:guide id="11" pos="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ngall.com/amino-acid-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yplate.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the_ewan/2962762666/" TargetMode="External"/><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flickr.com/photos/ellie-yannis/14784693086/"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www.flickr.com/photos/the_ewan/2962762666/" TargetMode="External"/><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flickr.com/photos/ellie-yannis/14784693086/" TargetMode="External"/><Relationship Id="rId5" Type="http://schemas.openxmlformats.org/officeDocument/2006/relationships/image" Target="../media/image20.jpeg"/><Relationship Id="rId10" Type="http://schemas.openxmlformats.org/officeDocument/2006/relationships/hyperlink" Target="https://www.forestryimages.org/browse/detail.cfm?imgnum=5361069" TargetMode="External"/><Relationship Id="rId4" Type="http://schemas.openxmlformats.org/officeDocument/2006/relationships/image" Target="../media/image19.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hyperlink" Target="http://www.educationthatinspires.ca/2016/12/06/participatory-story-telling-an-example-for-social-studies/"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ativeseeds.org/pages/see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tiveseeds.org/pages/see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www.groworganic.com/blogs/articles/three-sisters-companion-planting-metho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ativeseeds.org/pages/seed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nativeseeds.org/pages/community-seed-gran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hyperlink" Target="https://www.nativeseed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flickr.com/photos/hanacy/4970341648" TargetMode="External"/><Relationship Id="rId5" Type="http://schemas.openxmlformats.org/officeDocument/2006/relationships/image" Target="../media/image6.jpeg"/><Relationship Id="rId4" Type="http://schemas.openxmlformats.org/officeDocument/2006/relationships/hyperlink" Target="https://www.flickr.com/photos/7377473@N02/3917749683"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0qIYzqGFTJU?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flickr.com/photos/foxytigre/1409688450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3" name="Title 2">
            <a:extLst>
              <a:ext uri="{FF2B5EF4-FFF2-40B4-BE49-F238E27FC236}">
                <a16:creationId xmlns:a16="http://schemas.microsoft.com/office/drawing/2014/main" id="{C2BC9A5A-D472-45CF-8480-68DD52798FDE}"/>
              </a:ext>
            </a:extLst>
          </p:cNvPr>
          <p:cNvSpPr>
            <a:spLocks noGrp="1"/>
          </p:cNvSpPr>
          <p:nvPr>
            <p:ph type="title"/>
          </p:nvPr>
        </p:nvSpPr>
        <p:spPr/>
        <p:txBody>
          <a:bodyPr>
            <a:normAutofit fontScale="90000"/>
          </a:bodyPr>
          <a:lstStyle/>
          <a:p>
            <a:r>
              <a:rPr lang="en-US" dirty="0"/>
              <a:t>The Three Sisters and Companion Planting</a:t>
            </a:r>
          </a:p>
        </p:txBody>
      </p:sp>
      <p:sp>
        <p:nvSpPr>
          <p:cNvPr id="5" name="Subtitle 4">
            <a:extLst>
              <a:ext uri="{FF2B5EF4-FFF2-40B4-BE49-F238E27FC236}">
                <a16:creationId xmlns:a16="http://schemas.microsoft.com/office/drawing/2014/main" id="{D25693EA-C8A9-4EF5-887C-60FFFC65173B}"/>
              </a:ext>
            </a:extLst>
          </p:cNvPr>
          <p:cNvSpPr>
            <a:spLocks noGrp="1"/>
          </p:cNvSpPr>
          <p:nvPr>
            <p:ph type="subTitle" idx="1"/>
          </p:nvPr>
        </p:nvSpPr>
        <p:spPr>
          <a:xfrm>
            <a:off x="2319340" y="4751117"/>
            <a:ext cx="7990330" cy="853226"/>
          </a:xfrm>
        </p:spPr>
        <p:txBody>
          <a:bodyPr/>
          <a:lstStyle/>
          <a:p>
            <a:r>
              <a:rPr lang="en-US" dirty="0"/>
              <a:t>Matt Swanson and Juan Arias</a:t>
            </a:r>
          </a:p>
          <a:p>
            <a:r>
              <a:rPr lang="en-US" dirty="0"/>
              <a:t>University of Arizona Cooperative Extension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B82F-8EF0-4D85-B669-845E42799EC2}"/>
              </a:ext>
            </a:extLst>
          </p:cNvPr>
          <p:cNvSpPr>
            <a:spLocks noGrp="1"/>
          </p:cNvSpPr>
          <p:nvPr>
            <p:ph type="title"/>
          </p:nvPr>
        </p:nvSpPr>
        <p:spPr/>
        <p:txBody>
          <a:bodyPr/>
          <a:lstStyle/>
          <a:p>
            <a:r>
              <a:rPr lang="en-US" dirty="0"/>
              <a:t>Nutritional benefits</a:t>
            </a:r>
          </a:p>
        </p:txBody>
      </p:sp>
      <p:sp>
        <p:nvSpPr>
          <p:cNvPr id="3" name="Text Placeholder 2">
            <a:extLst>
              <a:ext uri="{FF2B5EF4-FFF2-40B4-BE49-F238E27FC236}">
                <a16:creationId xmlns:a16="http://schemas.microsoft.com/office/drawing/2014/main" id="{6C6883A7-FDB1-4605-A231-ACE06351E53C}"/>
              </a:ext>
            </a:extLst>
          </p:cNvPr>
          <p:cNvSpPr>
            <a:spLocks noGrp="1"/>
          </p:cNvSpPr>
          <p:nvPr>
            <p:ph type="body" idx="1"/>
          </p:nvPr>
        </p:nvSpPr>
        <p:spPr>
          <a:xfrm>
            <a:off x="786810" y="1869600"/>
            <a:ext cx="10496106" cy="3492626"/>
          </a:xfrm>
        </p:spPr>
        <p:txBody>
          <a:bodyPr>
            <a:normAutofit fontScale="92500"/>
          </a:bodyPr>
          <a:lstStyle/>
          <a:p>
            <a:pPr marL="114300" indent="0">
              <a:buNone/>
            </a:pPr>
            <a:r>
              <a:rPr lang="en-US" sz="2400" dirty="0"/>
              <a:t>Together, the three sisters make a balanced diet.</a:t>
            </a:r>
            <a:endParaRPr lang="en-US"/>
          </a:p>
          <a:p>
            <a:r>
              <a:rPr lang="en-US" sz="2400" b="1" dirty="0" err="1"/>
              <a:t>naadáá</a:t>
            </a:r>
            <a:r>
              <a:rPr lang="en-US" sz="2400" b="1" dirty="0"/>
              <a:t>'/</a:t>
            </a:r>
            <a:r>
              <a:rPr lang="en-US" sz="2400" b="1" dirty="0" err="1"/>
              <a:t>Qaa</a:t>
            </a:r>
            <a:r>
              <a:rPr lang="en-US" sz="2400" b="1" dirty="0"/>
              <a:t>-o/Maiz/Corn</a:t>
            </a:r>
            <a:r>
              <a:rPr lang="en-US" sz="2400" dirty="0"/>
              <a:t>- rich in carbohydrates and certain amino acids</a:t>
            </a:r>
          </a:p>
          <a:p>
            <a:r>
              <a:rPr lang="en-US" sz="2400" b="1" dirty="0" err="1"/>
              <a:t>Naaʼołí</a:t>
            </a:r>
            <a:r>
              <a:rPr lang="en-US" sz="2400" b="1" dirty="0"/>
              <a:t> /</a:t>
            </a:r>
            <a:r>
              <a:rPr lang="en-US" sz="2400" b="1" dirty="0" err="1"/>
              <a:t>Paapu</a:t>
            </a:r>
            <a:r>
              <a:rPr lang="en-US" sz="2400" b="1" dirty="0"/>
              <a:t>/Frijoles/Beans</a:t>
            </a:r>
            <a:r>
              <a:rPr lang="en-US" sz="2400" dirty="0"/>
              <a:t>- rich in protein and different amino acids from corn</a:t>
            </a:r>
          </a:p>
          <a:p>
            <a:r>
              <a:rPr lang="en-US" sz="2400" b="1" dirty="0" err="1">
                <a:cs typeface="Arial"/>
              </a:rPr>
              <a:t>Naayízí</a:t>
            </a:r>
            <a:r>
              <a:rPr lang="en-US" sz="2400" b="1" dirty="0">
                <a:cs typeface="Arial"/>
              </a:rPr>
              <a:t>/</a:t>
            </a:r>
            <a:r>
              <a:rPr lang="en-US" sz="2400" b="1" dirty="0" err="1">
                <a:cs typeface="Arial"/>
              </a:rPr>
              <a:t>Batanga</a:t>
            </a:r>
            <a:r>
              <a:rPr lang="en-US" sz="2400" b="1" dirty="0">
                <a:cs typeface="Arial"/>
              </a:rPr>
              <a:t>/Calabaza/</a:t>
            </a:r>
            <a:r>
              <a:rPr lang="en-US" sz="2400" b="1" dirty="0"/>
              <a:t>Squash</a:t>
            </a:r>
            <a:r>
              <a:rPr lang="en-US" sz="2400" dirty="0"/>
              <a:t>- Rich in vitamins and minerals</a:t>
            </a:r>
          </a:p>
          <a:p>
            <a:pPr marL="114300" indent="0">
              <a:buNone/>
            </a:pPr>
            <a:endParaRPr lang="en-US" sz="2400" dirty="0"/>
          </a:p>
          <a:p>
            <a:pPr marL="114300" indent="0">
              <a:buNone/>
            </a:pPr>
            <a:r>
              <a:rPr lang="en-US" sz="2400" dirty="0"/>
              <a:t>Together, the three sisters provide all </a:t>
            </a:r>
            <a:r>
              <a:rPr lang="en-US" sz="2400" b="1" dirty="0"/>
              <a:t>nine essential amino acids.</a:t>
            </a:r>
            <a:r>
              <a:rPr lang="en-US" sz="2400" dirty="0"/>
              <a:t> Amino acids are what combine in your body to build muscles, cause chemical reactions in the body, transport nutrients, prevent illness, and many other functions. </a:t>
            </a:r>
            <a:endParaRPr lang="en-US"/>
          </a:p>
        </p:txBody>
      </p:sp>
      <p:pic>
        <p:nvPicPr>
          <p:cNvPr id="4" name="Picture 4" descr="Icon&#10;&#10;Description automatically generated">
            <a:extLst>
              <a:ext uri="{FF2B5EF4-FFF2-40B4-BE49-F238E27FC236}">
                <a16:creationId xmlns:a16="http://schemas.microsoft.com/office/drawing/2014/main" id="{480703F8-498B-4771-A94A-97B662C2E44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97960" y="88461"/>
            <a:ext cx="3020006" cy="2206543"/>
          </a:xfrm>
          <a:prstGeom prst="rect">
            <a:avLst/>
          </a:prstGeom>
        </p:spPr>
      </p:pic>
      <p:sp>
        <p:nvSpPr>
          <p:cNvPr id="5" name="TextBox 4">
            <a:extLst>
              <a:ext uri="{FF2B5EF4-FFF2-40B4-BE49-F238E27FC236}">
                <a16:creationId xmlns:a16="http://schemas.microsoft.com/office/drawing/2014/main" id="{24ED0424-097C-791B-4B8E-77660A5D9232}"/>
              </a:ext>
            </a:extLst>
          </p:cNvPr>
          <p:cNvSpPr txBox="1"/>
          <p:nvPr/>
        </p:nvSpPr>
        <p:spPr>
          <a:xfrm>
            <a:off x="1259958" y="5362353"/>
            <a:ext cx="9601200"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7030A0"/>
                </a:solidFill>
              </a:rPr>
              <a:t>Question: Can you think of another meal that is considered a "complete" meal? </a:t>
            </a:r>
          </a:p>
        </p:txBody>
      </p:sp>
    </p:spTree>
    <p:extLst>
      <p:ext uri="{BB962C8B-B14F-4D97-AF65-F5344CB8AC3E}">
        <p14:creationId xmlns:p14="http://schemas.microsoft.com/office/powerpoint/2010/main" val="384397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8730-A9EC-A9CD-5724-2FA489AFFD0C}"/>
              </a:ext>
            </a:extLst>
          </p:cNvPr>
          <p:cNvSpPr>
            <a:spLocks noGrp="1"/>
          </p:cNvSpPr>
          <p:nvPr>
            <p:ph type="title"/>
          </p:nvPr>
        </p:nvSpPr>
        <p:spPr>
          <a:xfrm>
            <a:off x="1371600" y="1128865"/>
            <a:ext cx="2743200" cy="1485900"/>
          </a:xfrm>
        </p:spPr>
        <p:txBody>
          <a:bodyPr/>
          <a:lstStyle/>
          <a:p>
            <a:endParaRPr lang="en-US"/>
          </a:p>
        </p:txBody>
      </p:sp>
      <p:sp>
        <p:nvSpPr>
          <p:cNvPr id="3" name="Text Placeholder 2">
            <a:extLst>
              <a:ext uri="{FF2B5EF4-FFF2-40B4-BE49-F238E27FC236}">
                <a16:creationId xmlns:a16="http://schemas.microsoft.com/office/drawing/2014/main" id="{3AFD6EB3-9069-F2A9-8788-E454759B5E45}"/>
              </a:ext>
            </a:extLst>
          </p:cNvPr>
          <p:cNvSpPr>
            <a:spLocks noGrp="1"/>
          </p:cNvSpPr>
          <p:nvPr>
            <p:ph type="body" idx="1"/>
          </p:nvPr>
        </p:nvSpPr>
        <p:spPr/>
        <p:txBody>
          <a:bodyPr/>
          <a:lstStyle/>
          <a:p>
            <a:r>
              <a:rPr lang="en-US" dirty="0"/>
              <a:t>USDA's  My Plate Guidelines</a:t>
            </a:r>
          </a:p>
          <a:p>
            <a:r>
              <a:rPr lang="en-US" dirty="0">
                <a:hlinkClick r:id="rId2"/>
              </a:rPr>
              <a:t>https://www.myplate.gov/</a:t>
            </a:r>
            <a:r>
              <a:rPr lang="en-US" dirty="0"/>
              <a:t> </a:t>
            </a:r>
          </a:p>
        </p:txBody>
      </p:sp>
      <p:sp>
        <p:nvSpPr>
          <p:cNvPr id="5" name="TextBox 4">
            <a:extLst>
              <a:ext uri="{FF2B5EF4-FFF2-40B4-BE49-F238E27FC236}">
                <a16:creationId xmlns:a16="http://schemas.microsoft.com/office/drawing/2014/main" id="{DDAC3787-9999-0EAA-D562-8EFE36428172}"/>
              </a:ext>
            </a:extLst>
          </p:cNvPr>
          <p:cNvSpPr txBox="1"/>
          <p:nvPr/>
        </p:nvSpPr>
        <p:spPr>
          <a:xfrm>
            <a:off x="1300063" y="1231511"/>
            <a:ext cx="4414253"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7030A0"/>
                </a:solidFill>
              </a:rPr>
              <a:t>Question: Can you think of another meal that is considered a "complete" meal? </a:t>
            </a:r>
          </a:p>
        </p:txBody>
      </p:sp>
      <p:pic>
        <p:nvPicPr>
          <p:cNvPr id="6" name="Picture 6" descr="A picture containing diagram&#10;&#10;Description automatically generated">
            <a:extLst>
              <a:ext uri="{FF2B5EF4-FFF2-40B4-BE49-F238E27FC236}">
                <a16:creationId xmlns:a16="http://schemas.microsoft.com/office/drawing/2014/main" id="{40B12947-17C9-9D99-C02A-F67D78DBA053}"/>
              </a:ext>
            </a:extLst>
          </p:cNvPr>
          <p:cNvPicPr>
            <a:picLocks noChangeAspect="1"/>
          </p:cNvPicPr>
          <p:nvPr/>
        </p:nvPicPr>
        <p:blipFill>
          <a:blip r:embed="rId3"/>
          <a:stretch>
            <a:fillRect/>
          </a:stretch>
        </p:blipFill>
        <p:spPr>
          <a:xfrm>
            <a:off x="6315243" y="1065464"/>
            <a:ext cx="4761830" cy="5235073"/>
          </a:xfrm>
          <a:prstGeom prst="rect">
            <a:avLst/>
          </a:prstGeom>
        </p:spPr>
      </p:pic>
    </p:spTree>
    <p:extLst>
      <p:ext uri="{BB962C8B-B14F-4D97-AF65-F5344CB8AC3E}">
        <p14:creationId xmlns:p14="http://schemas.microsoft.com/office/powerpoint/2010/main" val="218954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71B3-C6B7-418B-9B4A-BFDE74F8F47E}"/>
              </a:ext>
            </a:extLst>
          </p:cNvPr>
          <p:cNvSpPr>
            <a:spLocks noGrp="1"/>
          </p:cNvSpPr>
          <p:nvPr>
            <p:ph type="title"/>
          </p:nvPr>
        </p:nvSpPr>
        <p:spPr/>
        <p:txBody>
          <a:bodyPr/>
          <a:lstStyle/>
          <a:p>
            <a:r>
              <a:rPr lang="en-US" dirty="0"/>
              <a:t>What is Companion Planting?</a:t>
            </a:r>
          </a:p>
        </p:txBody>
      </p:sp>
      <p:sp>
        <p:nvSpPr>
          <p:cNvPr id="3" name="Text Placeholder 2">
            <a:extLst>
              <a:ext uri="{FF2B5EF4-FFF2-40B4-BE49-F238E27FC236}">
                <a16:creationId xmlns:a16="http://schemas.microsoft.com/office/drawing/2014/main" id="{510CD16F-9B09-4BA3-B050-01EAA0C24CE6}"/>
              </a:ext>
            </a:extLst>
          </p:cNvPr>
          <p:cNvSpPr>
            <a:spLocks noGrp="1"/>
          </p:cNvSpPr>
          <p:nvPr>
            <p:ph type="body" idx="1"/>
          </p:nvPr>
        </p:nvSpPr>
        <p:spPr>
          <a:xfrm>
            <a:off x="1220972" y="1984786"/>
            <a:ext cx="9601200" cy="3492626"/>
          </a:xfrm>
        </p:spPr>
        <p:txBody>
          <a:bodyPr>
            <a:normAutofit/>
          </a:bodyPr>
          <a:lstStyle/>
          <a:p>
            <a:pPr marL="114300" indent="0">
              <a:buNone/>
            </a:pPr>
            <a:r>
              <a:rPr lang="en-US" sz="2400" dirty="0"/>
              <a:t>Many Native American agricultural traditions discovered and perfected the cultivation of the three sisters in many ways over the centuries, depending on the environmental conditions of a region.</a:t>
            </a:r>
          </a:p>
          <a:p>
            <a:pPr marL="114300" indent="0">
              <a:buNone/>
            </a:pPr>
            <a:r>
              <a:rPr lang="en-US" sz="2400" dirty="0"/>
              <a:t>More recently, a word has developed for the cultivation of two or more varieties of plants that help each other:</a:t>
            </a:r>
            <a:r>
              <a:rPr lang="en-US" sz="2400" dirty="0">
                <a:solidFill>
                  <a:srgbClr val="191B0E"/>
                </a:solidFill>
              </a:rPr>
              <a:t> </a:t>
            </a:r>
            <a:r>
              <a:rPr lang="en-US" sz="2400" dirty="0">
                <a:solidFill>
                  <a:srgbClr val="FF0000"/>
                </a:solidFill>
              </a:rPr>
              <a:t>companion planting</a:t>
            </a:r>
            <a:r>
              <a:rPr lang="en-US" sz="2400" dirty="0"/>
              <a:t>. </a:t>
            </a:r>
          </a:p>
          <a:p>
            <a:pPr marL="114300" indent="0">
              <a:buNone/>
            </a:pPr>
            <a:endParaRPr lang="en-US" sz="2400" dirty="0"/>
          </a:p>
          <a:p>
            <a:pPr marL="114300" indent="0">
              <a:buNone/>
            </a:pPr>
            <a:r>
              <a:rPr lang="en-US" sz="2400" b="1" dirty="0"/>
              <a:t>Here are two examples: </a:t>
            </a:r>
            <a:endParaRPr lang="en-US" b="1" dirty="0"/>
          </a:p>
          <a:p>
            <a:pPr marL="114300" indent="0">
              <a:buNone/>
            </a:pPr>
            <a:endParaRPr lang="en-US" dirty="0"/>
          </a:p>
          <a:p>
            <a:pPr marL="114300" indent="0">
              <a:buNone/>
            </a:pPr>
            <a:endParaRPr lang="en-US" dirty="0"/>
          </a:p>
        </p:txBody>
      </p:sp>
      <p:pic>
        <p:nvPicPr>
          <p:cNvPr id="5" name="Picture 3" descr="A pile of red tomatoes&#10;&#10;Description automatically generated">
            <a:extLst>
              <a:ext uri="{FF2B5EF4-FFF2-40B4-BE49-F238E27FC236}">
                <a16:creationId xmlns:a16="http://schemas.microsoft.com/office/drawing/2014/main" id="{2084FE01-62CF-0921-75D3-0C34AD90A8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49229" y="4229724"/>
            <a:ext cx="1256370" cy="944746"/>
          </a:xfrm>
          <a:prstGeom prst="rect">
            <a:avLst/>
          </a:prstGeom>
        </p:spPr>
      </p:pic>
      <p:pic>
        <p:nvPicPr>
          <p:cNvPr id="7" name="Picture 6" descr="Basilic Free Stock Photo - Public Domain Pictures">
            <a:extLst>
              <a:ext uri="{FF2B5EF4-FFF2-40B4-BE49-F238E27FC236}">
                <a16:creationId xmlns:a16="http://schemas.microsoft.com/office/drawing/2014/main" id="{8CA9169B-F111-AA90-010D-529704A6D12B}"/>
              </a:ext>
            </a:extLst>
          </p:cNvPr>
          <p:cNvPicPr>
            <a:picLocks noChangeAspect="1"/>
          </p:cNvPicPr>
          <p:nvPr/>
        </p:nvPicPr>
        <p:blipFill>
          <a:blip r:embed="rId4"/>
          <a:stretch>
            <a:fillRect/>
          </a:stretch>
        </p:blipFill>
        <p:spPr>
          <a:xfrm>
            <a:off x="7177668" y="4277422"/>
            <a:ext cx="1284249" cy="942278"/>
          </a:xfrm>
          <a:prstGeom prst="rect">
            <a:avLst/>
          </a:prstGeom>
        </p:spPr>
      </p:pic>
      <p:pic>
        <p:nvPicPr>
          <p:cNvPr id="9" name="Picture 7">
            <a:extLst>
              <a:ext uri="{FF2B5EF4-FFF2-40B4-BE49-F238E27FC236}">
                <a16:creationId xmlns:a16="http://schemas.microsoft.com/office/drawing/2014/main" id="{FC953F12-9D74-92E9-4BB9-31B8E74C137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49229" y="5293923"/>
            <a:ext cx="1256370" cy="944374"/>
          </a:xfrm>
          <a:prstGeom prst="rect">
            <a:avLst/>
          </a:prstGeom>
        </p:spPr>
      </p:pic>
      <p:pic>
        <p:nvPicPr>
          <p:cNvPr id="11" name="Picture 10" descr="Photo of Lettuce Lot · Free Stock Photo">
            <a:extLst>
              <a:ext uri="{FF2B5EF4-FFF2-40B4-BE49-F238E27FC236}">
                <a16:creationId xmlns:a16="http://schemas.microsoft.com/office/drawing/2014/main" id="{0911ACAE-817C-8DEF-3BCF-D1576F78E093}"/>
              </a:ext>
            </a:extLst>
          </p:cNvPr>
          <p:cNvPicPr>
            <a:picLocks noChangeAspect="1"/>
          </p:cNvPicPr>
          <p:nvPr/>
        </p:nvPicPr>
        <p:blipFill>
          <a:blip r:embed="rId7"/>
          <a:stretch>
            <a:fillRect/>
          </a:stretch>
        </p:blipFill>
        <p:spPr>
          <a:xfrm>
            <a:off x="7177667" y="5295706"/>
            <a:ext cx="1284249" cy="940807"/>
          </a:xfrm>
          <a:prstGeom prst="rect">
            <a:avLst/>
          </a:prstGeom>
        </p:spPr>
      </p:pic>
      <p:sp>
        <p:nvSpPr>
          <p:cNvPr id="12" name="Plus Sign 11">
            <a:extLst>
              <a:ext uri="{FF2B5EF4-FFF2-40B4-BE49-F238E27FC236}">
                <a16:creationId xmlns:a16="http://schemas.microsoft.com/office/drawing/2014/main" id="{222FCFEA-87F9-A8A3-5A66-73C4E8106C5A}"/>
              </a:ext>
            </a:extLst>
          </p:cNvPr>
          <p:cNvSpPr/>
          <p:nvPr/>
        </p:nvSpPr>
        <p:spPr>
          <a:xfrm>
            <a:off x="6716751" y="4477214"/>
            <a:ext cx="455341" cy="5482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1DD7D948-C193-D5EC-9E44-1E9077D849ED}"/>
              </a:ext>
            </a:extLst>
          </p:cNvPr>
          <p:cNvSpPr/>
          <p:nvPr/>
        </p:nvSpPr>
        <p:spPr>
          <a:xfrm>
            <a:off x="6716751" y="5471531"/>
            <a:ext cx="455341" cy="5482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96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4F260D-9E8E-45B6-9436-572DDE02E4F1}"/>
              </a:ext>
            </a:extLst>
          </p:cNvPr>
          <p:cNvSpPr>
            <a:spLocks noGrp="1"/>
          </p:cNvSpPr>
          <p:nvPr>
            <p:ph type="body" idx="1"/>
          </p:nvPr>
        </p:nvSpPr>
        <p:spPr>
          <a:xfrm>
            <a:off x="1802737" y="911374"/>
            <a:ext cx="3644591" cy="5327821"/>
          </a:xfrm>
        </p:spPr>
        <p:txBody>
          <a:bodyPr>
            <a:normAutofit fontScale="85000" lnSpcReduction="20000"/>
          </a:bodyPr>
          <a:lstStyle/>
          <a:p>
            <a:r>
              <a:rPr lang="en-US" sz="2400" b="1" dirty="0"/>
              <a:t>Tomatoes and Basil:</a:t>
            </a:r>
            <a:r>
              <a:rPr lang="en-US" sz="2400" dirty="0"/>
              <a:t> Basil repels many pests that eat tomato plants, the two plants also taste great together.</a:t>
            </a:r>
          </a:p>
          <a:p>
            <a:endParaRPr lang="en-US" dirty="0"/>
          </a:p>
          <a:p>
            <a:r>
              <a:rPr lang="en-US" sz="2400" b="1" dirty="0"/>
              <a:t>Marigolds and Lettuce:</a:t>
            </a:r>
            <a:r>
              <a:rPr lang="en-US" sz="2400" dirty="0"/>
              <a:t> Marigolds attract ladybugs, who will then eat the aphids that eat lettuce. </a:t>
            </a:r>
          </a:p>
          <a:p>
            <a:endParaRPr lang="en-US" sz="2400" dirty="0"/>
          </a:p>
          <a:p>
            <a:endParaRPr lang="en-US" sz="2400" dirty="0"/>
          </a:p>
          <a:p>
            <a:pPr marL="114300" indent="0">
              <a:buNone/>
            </a:pPr>
            <a:r>
              <a:rPr lang="en-US" sz="2400" dirty="0"/>
              <a:t>Possible Benefits:</a:t>
            </a:r>
          </a:p>
          <a:p>
            <a:endParaRPr lang="en-US" sz="2400" dirty="0"/>
          </a:p>
          <a:p>
            <a:r>
              <a:rPr lang="en-US" sz="2400" b="1" dirty="0"/>
              <a:t>Guayule and Guar:</a:t>
            </a:r>
            <a:r>
              <a:rPr lang="en-US" sz="2400" dirty="0"/>
              <a:t>  SBAR program- benefits of growing them together are being studied. </a:t>
            </a:r>
          </a:p>
          <a:p>
            <a:endParaRPr lang="en-US" sz="2400" dirty="0"/>
          </a:p>
          <a:p>
            <a:pPr marL="114300" indent="0">
              <a:buNone/>
            </a:pPr>
            <a:endParaRPr lang="en-US" sz="2400" dirty="0"/>
          </a:p>
        </p:txBody>
      </p:sp>
      <p:pic>
        <p:nvPicPr>
          <p:cNvPr id="2" name="Picture 3">
            <a:extLst>
              <a:ext uri="{FF2B5EF4-FFF2-40B4-BE49-F238E27FC236}">
                <a16:creationId xmlns:a16="http://schemas.microsoft.com/office/drawing/2014/main" id="{321F3C1D-EF46-71C8-589C-1079662C85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72371" y="910291"/>
            <a:ext cx="2300176" cy="1740892"/>
          </a:xfrm>
          <a:prstGeom prst="rect">
            <a:avLst/>
          </a:prstGeom>
        </p:spPr>
      </p:pic>
      <p:pic>
        <p:nvPicPr>
          <p:cNvPr id="6" name="Picture 6" descr="Basilic Free Stock Photo - Public Domain Pictures">
            <a:extLst>
              <a:ext uri="{FF2B5EF4-FFF2-40B4-BE49-F238E27FC236}">
                <a16:creationId xmlns:a16="http://schemas.microsoft.com/office/drawing/2014/main" id="{D3AEBF3D-B819-B1F5-0F39-B168D2414041}"/>
              </a:ext>
            </a:extLst>
          </p:cNvPr>
          <p:cNvPicPr>
            <a:picLocks noChangeAspect="1"/>
          </p:cNvPicPr>
          <p:nvPr/>
        </p:nvPicPr>
        <p:blipFill>
          <a:blip r:embed="rId4"/>
          <a:stretch>
            <a:fillRect/>
          </a:stretch>
        </p:blipFill>
        <p:spPr>
          <a:xfrm>
            <a:off x="8578702" y="911526"/>
            <a:ext cx="2353340" cy="1738424"/>
          </a:xfrm>
          <a:prstGeom prst="rect">
            <a:avLst/>
          </a:prstGeom>
        </p:spPr>
      </p:pic>
      <p:pic>
        <p:nvPicPr>
          <p:cNvPr id="7" name="Picture 7">
            <a:extLst>
              <a:ext uri="{FF2B5EF4-FFF2-40B4-BE49-F238E27FC236}">
                <a16:creationId xmlns:a16="http://schemas.microsoft.com/office/drawing/2014/main" id="{1FFFE398-7FA0-C9EF-C7D9-E9BFE889DA8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878853" y="2903974"/>
            <a:ext cx="2291316" cy="1695138"/>
          </a:xfrm>
          <a:prstGeom prst="rect">
            <a:avLst/>
          </a:prstGeom>
        </p:spPr>
      </p:pic>
      <p:pic>
        <p:nvPicPr>
          <p:cNvPr id="10" name="Picture 10" descr="Photo of Lettuce Lot · Free Stock Photo">
            <a:extLst>
              <a:ext uri="{FF2B5EF4-FFF2-40B4-BE49-F238E27FC236}">
                <a16:creationId xmlns:a16="http://schemas.microsoft.com/office/drawing/2014/main" id="{9CBF536C-7D2F-24BE-D902-DEF2CE6BCE20}"/>
              </a:ext>
            </a:extLst>
          </p:cNvPr>
          <p:cNvPicPr>
            <a:picLocks noChangeAspect="1"/>
          </p:cNvPicPr>
          <p:nvPr/>
        </p:nvPicPr>
        <p:blipFill>
          <a:blip r:embed="rId7"/>
          <a:stretch>
            <a:fillRect/>
          </a:stretch>
        </p:blipFill>
        <p:spPr>
          <a:xfrm>
            <a:off x="8611767" y="2905757"/>
            <a:ext cx="2397642" cy="1656129"/>
          </a:xfrm>
          <a:prstGeom prst="rect">
            <a:avLst/>
          </a:prstGeom>
        </p:spPr>
      </p:pic>
      <p:pic>
        <p:nvPicPr>
          <p:cNvPr id="4" name="Picture 4" descr="Plants | Free Stock Photo | Guayule plants | # 11055">
            <a:extLst>
              <a:ext uri="{FF2B5EF4-FFF2-40B4-BE49-F238E27FC236}">
                <a16:creationId xmlns:a16="http://schemas.microsoft.com/office/drawing/2014/main" id="{42653E9A-F71D-7C0F-1396-92B402454FBA}"/>
              </a:ext>
            </a:extLst>
          </p:cNvPr>
          <p:cNvPicPr>
            <a:picLocks noChangeAspect="1"/>
          </p:cNvPicPr>
          <p:nvPr/>
        </p:nvPicPr>
        <p:blipFill>
          <a:blip r:embed="rId8"/>
          <a:stretch>
            <a:fillRect/>
          </a:stretch>
        </p:blipFill>
        <p:spPr>
          <a:xfrm>
            <a:off x="5876259" y="4833863"/>
            <a:ext cx="2335619" cy="1496460"/>
          </a:xfrm>
          <a:prstGeom prst="rect">
            <a:avLst/>
          </a:prstGeom>
        </p:spPr>
      </p:pic>
      <p:pic>
        <p:nvPicPr>
          <p:cNvPr id="5" name="Picture 7">
            <a:extLst>
              <a:ext uri="{FF2B5EF4-FFF2-40B4-BE49-F238E27FC236}">
                <a16:creationId xmlns:a16="http://schemas.microsoft.com/office/drawing/2014/main" id="{1D449991-5CD7-B53C-0BEC-DE5839AC5863}"/>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r="1618" b="6404"/>
          <a:stretch/>
        </p:blipFill>
        <p:spPr>
          <a:xfrm>
            <a:off x="8614143" y="4838200"/>
            <a:ext cx="2397558" cy="1487266"/>
          </a:xfrm>
          <a:prstGeom prst="rect">
            <a:avLst/>
          </a:prstGeom>
        </p:spPr>
      </p:pic>
    </p:spTree>
    <p:extLst>
      <p:ext uri="{BB962C8B-B14F-4D97-AF65-F5344CB8AC3E}">
        <p14:creationId xmlns:p14="http://schemas.microsoft.com/office/powerpoint/2010/main" val="16162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B386-A292-484E-9ABF-0C4ED9AFB8EF}"/>
              </a:ext>
            </a:extLst>
          </p:cNvPr>
          <p:cNvSpPr>
            <a:spLocks noGrp="1"/>
          </p:cNvSpPr>
          <p:nvPr>
            <p:ph type="title"/>
          </p:nvPr>
        </p:nvSpPr>
        <p:spPr/>
        <p:txBody>
          <a:bodyPr/>
          <a:lstStyle/>
          <a:p>
            <a:r>
              <a:rPr lang="en-US" dirty="0"/>
              <a:t>Three Sisters garden planning activity</a:t>
            </a:r>
          </a:p>
        </p:txBody>
      </p:sp>
      <p:sp>
        <p:nvSpPr>
          <p:cNvPr id="3" name="Text Placeholder 2">
            <a:extLst>
              <a:ext uri="{FF2B5EF4-FFF2-40B4-BE49-F238E27FC236}">
                <a16:creationId xmlns:a16="http://schemas.microsoft.com/office/drawing/2014/main" id="{703809E2-9030-4A9C-A23F-81CBDF136E83}"/>
              </a:ext>
            </a:extLst>
          </p:cNvPr>
          <p:cNvSpPr>
            <a:spLocks noGrp="1"/>
          </p:cNvSpPr>
          <p:nvPr>
            <p:ph type="body" idx="1"/>
          </p:nvPr>
        </p:nvSpPr>
        <p:spPr>
          <a:xfrm>
            <a:off x="1371600" y="2152919"/>
            <a:ext cx="9601200" cy="3492626"/>
          </a:xfrm>
        </p:spPr>
        <p:txBody>
          <a:bodyPr/>
          <a:lstStyle/>
          <a:p>
            <a:pPr marL="114300" indent="0">
              <a:buNone/>
            </a:pPr>
            <a:r>
              <a:rPr lang="en-US" sz="2800" dirty="0"/>
              <a:t>Objective: In this activity, you will create a plan for your own Three Sisters garden. You will also find resources that can be used to make your plan a reality.</a:t>
            </a:r>
          </a:p>
          <a:p>
            <a:pPr marL="114300" indent="0">
              <a:buNone/>
            </a:pPr>
            <a:r>
              <a:rPr lang="en-US" sz="2800" dirty="0"/>
              <a:t>Use: worksheet and graph paper</a:t>
            </a:r>
          </a:p>
        </p:txBody>
      </p:sp>
      <p:pic>
        <p:nvPicPr>
          <p:cNvPr id="4" name="Picture 4" descr="Diagram&#10;&#10;Description automatically generated">
            <a:extLst>
              <a:ext uri="{FF2B5EF4-FFF2-40B4-BE49-F238E27FC236}">
                <a16:creationId xmlns:a16="http://schemas.microsoft.com/office/drawing/2014/main" id="{38A40260-EC96-1113-B430-F0F775312D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80303" y="3374666"/>
            <a:ext cx="4016297" cy="2719913"/>
          </a:xfrm>
          <a:prstGeom prst="rect">
            <a:avLst/>
          </a:prstGeom>
        </p:spPr>
      </p:pic>
    </p:spTree>
    <p:extLst>
      <p:ext uri="{BB962C8B-B14F-4D97-AF65-F5344CB8AC3E}">
        <p14:creationId xmlns:p14="http://schemas.microsoft.com/office/powerpoint/2010/main" val="320308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B136-B14B-E3E4-DCDE-9733F94F8982}"/>
              </a:ext>
            </a:extLst>
          </p:cNvPr>
          <p:cNvSpPr>
            <a:spLocks noGrp="1"/>
          </p:cNvSpPr>
          <p:nvPr>
            <p:ph type="title"/>
          </p:nvPr>
        </p:nvSpPr>
        <p:spPr/>
        <p:txBody>
          <a:bodyPr/>
          <a:lstStyle/>
          <a:p>
            <a:r>
              <a:rPr lang="en-US" dirty="0"/>
              <a:t>Step 1: pick your plants</a:t>
            </a:r>
          </a:p>
        </p:txBody>
      </p:sp>
      <p:sp>
        <p:nvSpPr>
          <p:cNvPr id="3" name="Text Placeholder 2">
            <a:extLst>
              <a:ext uri="{FF2B5EF4-FFF2-40B4-BE49-F238E27FC236}">
                <a16:creationId xmlns:a16="http://schemas.microsoft.com/office/drawing/2014/main" id="{1D62755B-91A7-0633-7EBE-090DF0F971EF}"/>
              </a:ext>
            </a:extLst>
          </p:cNvPr>
          <p:cNvSpPr>
            <a:spLocks noGrp="1"/>
          </p:cNvSpPr>
          <p:nvPr>
            <p:ph type="body" idx="1"/>
          </p:nvPr>
        </p:nvSpPr>
        <p:spPr>
          <a:xfrm>
            <a:off x="1017181" y="2002507"/>
            <a:ext cx="10221432" cy="3492626"/>
          </a:xfrm>
        </p:spPr>
        <p:txBody>
          <a:bodyPr/>
          <a:lstStyle/>
          <a:p>
            <a:pPr marL="571500" indent="-457200">
              <a:buAutoNum type="arabicPeriod"/>
            </a:pPr>
            <a:r>
              <a:rPr lang="en-US" sz="2800" dirty="0"/>
              <a:t>First, look at the list on the next slide and choose </a:t>
            </a:r>
            <a:r>
              <a:rPr lang="en-US" sz="2800" b="1" dirty="0"/>
              <a:t>1-3 types of plant from each column.</a:t>
            </a:r>
            <a:r>
              <a:rPr lang="en-US" sz="2800" dirty="0"/>
              <a:t> The three suggested varieties are seeds that are native to the southwest region, but you can also look at </a:t>
            </a:r>
            <a:r>
              <a:rPr lang="en-US" sz="2800" dirty="0">
                <a:hlinkClick r:id="rId2"/>
              </a:rPr>
              <a:t>https://www.nativeseeds.org/pages/seeds</a:t>
            </a:r>
            <a:r>
              <a:rPr lang="en-US" sz="2800" dirty="0"/>
              <a:t>  for more options or look at native seed specialists in your area.</a:t>
            </a:r>
          </a:p>
          <a:p>
            <a:pPr marL="571500" indent="-457200">
              <a:buAutoNum type="arabicPeriod"/>
            </a:pPr>
            <a:endParaRPr lang="en-US" sz="2800" dirty="0"/>
          </a:p>
        </p:txBody>
      </p:sp>
    </p:spTree>
    <p:extLst>
      <p:ext uri="{BB962C8B-B14F-4D97-AF65-F5344CB8AC3E}">
        <p14:creationId xmlns:p14="http://schemas.microsoft.com/office/powerpoint/2010/main" val="119184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96A4-0EE2-1C0A-3A4D-5B08F0D185B3}"/>
              </a:ext>
            </a:extLst>
          </p:cNvPr>
          <p:cNvSpPr>
            <a:spLocks noGrp="1"/>
          </p:cNvSpPr>
          <p:nvPr>
            <p:ph type="title"/>
          </p:nvPr>
        </p:nvSpPr>
        <p:spPr>
          <a:xfrm>
            <a:off x="1566530" y="916214"/>
            <a:ext cx="9601200" cy="1485900"/>
          </a:xfrm>
        </p:spPr>
        <p:txBody>
          <a:bodyPr>
            <a:normAutofit fontScale="90000"/>
          </a:bodyPr>
          <a:lstStyle/>
          <a:p>
            <a:r>
              <a:rPr lang="en-US" dirty="0"/>
              <a:t>Example Seed List: Find more varieties at </a:t>
            </a:r>
            <a:r>
              <a:rPr lang="en-US" dirty="0">
                <a:hlinkClick r:id="rId3"/>
              </a:rPr>
              <a:t>https://www.nativeseeds.org/pages/seeds</a:t>
            </a:r>
            <a:endParaRPr lang="en-US" dirty="0"/>
          </a:p>
        </p:txBody>
      </p:sp>
      <p:sp>
        <p:nvSpPr>
          <p:cNvPr id="3" name="Text Placeholder 2">
            <a:extLst>
              <a:ext uri="{FF2B5EF4-FFF2-40B4-BE49-F238E27FC236}">
                <a16:creationId xmlns:a16="http://schemas.microsoft.com/office/drawing/2014/main" id="{65AD5A57-A89D-43A4-27E3-FAC539E01536}"/>
              </a:ext>
            </a:extLst>
          </p:cNvPr>
          <p:cNvSpPr>
            <a:spLocks noGrp="1"/>
          </p:cNvSpPr>
          <p:nvPr>
            <p:ph type="body" idx="1"/>
          </p:nvPr>
        </p:nvSpPr>
        <p:spPr/>
        <p:txBody>
          <a:bodyPr/>
          <a:lstStyle/>
          <a:p>
            <a:endParaRPr lang="en-US"/>
          </a:p>
        </p:txBody>
      </p:sp>
      <p:graphicFrame>
        <p:nvGraphicFramePr>
          <p:cNvPr id="5" name="Table 4">
            <a:extLst>
              <a:ext uri="{FF2B5EF4-FFF2-40B4-BE49-F238E27FC236}">
                <a16:creationId xmlns:a16="http://schemas.microsoft.com/office/drawing/2014/main" id="{0720164A-0CD4-383F-F1F9-FF7CEB521416}"/>
              </a:ext>
            </a:extLst>
          </p:cNvPr>
          <p:cNvGraphicFramePr>
            <a:graphicFrameLocks noGrp="1"/>
          </p:cNvGraphicFramePr>
          <p:nvPr>
            <p:extLst>
              <p:ext uri="{D42A27DB-BD31-4B8C-83A1-F6EECF244321}">
                <p14:modId xmlns:p14="http://schemas.microsoft.com/office/powerpoint/2010/main" val="632410297"/>
              </p:ext>
            </p:extLst>
          </p:nvPr>
        </p:nvGraphicFramePr>
        <p:xfrm>
          <a:off x="1453470" y="2060306"/>
          <a:ext cx="9559760" cy="4142752"/>
        </p:xfrm>
        <a:graphic>
          <a:graphicData uri="http://schemas.openxmlformats.org/drawingml/2006/table">
            <a:tbl>
              <a:tblPr firstRow="1" bandRow="1">
                <a:tableStyleId>{5C22544A-7EE6-4342-B048-85BDC9FD1C3A}</a:tableStyleId>
              </a:tblPr>
              <a:tblGrid>
                <a:gridCol w="3251790">
                  <a:extLst>
                    <a:ext uri="{9D8B030D-6E8A-4147-A177-3AD203B41FA5}">
                      <a16:colId xmlns:a16="http://schemas.microsoft.com/office/drawing/2014/main" val="3697004951"/>
                    </a:ext>
                  </a:extLst>
                </a:gridCol>
                <a:gridCol w="3121383">
                  <a:extLst>
                    <a:ext uri="{9D8B030D-6E8A-4147-A177-3AD203B41FA5}">
                      <a16:colId xmlns:a16="http://schemas.microsoft.com/office/drawing/2014/main" val="887260748"/>
                    </a:ext>
                  </a:extLst>
                </a:gridCol>
                <a:gridCol w="3186587">
                  <a:extLst>
                    <a:ext uri="{9D8B030D-6E8A-4147-A177-3AD203B41FA5}">
                      <a16:colId xmlns:a16="http://schemas.microsoft.com/office/drawing/2014/main" val="53808731"/>
                    </a:ext>
                  </a:extLst>
                </a:gridCol>
              </a:tblGrid>
              <a:tr h="652073">
                <a:tc>
                  <a:txBody>
                    <a:bodyPr/>
                    <a:lstStyle/>
                    <a:p>
                      <a:pPr lvl="0">
                        <a:buNone/>
                      </a:pPr>
                      <a:r>
                        <a:rPr lang="en-US" sz="1400" b="0" i="0" u="none" strike="noStrike" noProof="0" dirty="0" err="1">
                          <a:latin typeface="Arial"/>
                        </a:rPr>
                        <a:t>naadáá</a:t>
                      </a:r>
                      <a:r>
                        <a:rPr lang="en-US" sz="1400" b="0" i="0" u="none" strike="noStrike" noProof="0" dirty="0">
                          <a:latin typeface="Arial"/>
                        </a:rPr>
                        <a:t>'/</a:t>
                      </a:r>
                      <a:r>
                        <a:rPr lang="en-US" sz="1400" b="0" i="0" u="none" strike="noStrike" noProof="0" dirty="0" err="1">
                          <a:latin typeface="Arial"/>
                        </a:rPr>
                        <a:t>Qaa</a:t>
                      </a:r>
                      <a:r>
                        <a:rPr lang="en-US" sz="1400" b="0" i="0" u="none" strike="noStrike" noProof="0" dirty="0">
                          <a:latin typeface="Arial"/>
                        </a:rPr>
                        <a:t>-o/Maiz/Corn</a:t>
                      </a:r>
                    </a:p>
                    <a:p>
                      <a:pPr lvl="0">
                        <a:buNone/>
                      </a:pPr>
                      <a:r>
                        <a:rPr lang="en-US" sz="1400" b="0" i="0" u="none" strike="noStrike" noProof="0" dirty="0">
                          <a:latin typeface="Arial"/>
                        </a:rPr>
                        <a:t>Southwestern native varieties</a:t>
                      </a:r>
                      <a:br>
                        <a:rPr lang="en-US" sz="1400" b="0" i="0" u="none" strike="noStrike" noProof="0" dirty="0">
                          <a:latin typeface="Arial"/>
                        </a:rPr>
                      </a:br>
                      <a:endParaRPr lang="en-US" sz="1400" b="0" i="0" u="none" strike="noStrike" noProof="0">
                        <a:latin typeface="Arial"/>
                      </a:endParaRPr>
                    </a:p>
                  </a:txBody>
                  <a:tcPr/>
                </a:tc>
                <a:tc>
                  <a:txBody>
                    <a:bodyPr/>
                    <a:lstStyle/>
                    <a:p>
                      <a:pPr lvl="0">
                        <a:buNone/>
                      </a:pPr>
                      <a:r>
                        <a:rPr lang="en-US" sz="1400" b="0" i="0" u="none" strike="noStrike" noProof="0" dirty="0" err="1">
                          <a:latin typeface="Arial"/>
                        </a:rPr>
                        <a:t>Naaʼołí</a:t>
                      </a:r>
                      <a:r>
                        <a:rPr lang="en-US" sz="1400" b="0" i="0" u="none" strike="noStrike" noProof="0" dirty="0">
                          <a:latin typeface="Arial"/>
                        </a:rPr>
                        <a:t> /</a:t>
                      </a:r>
                      <a:r>
                        <a:rPr lang="en-US" sz="1400" b="0" i="0" u="none" strike="noStrike" noProof="0" dirty="0" err="1">
                          <a:latin typeface="Arial"/>
                        </a:rPr>
                        <a:t>Paapu</a:t>
                      </a:r>
                      <a:r>
                        <a:rPr lang="en-US" sz="1400" b="0" i="0" u="none" strike="noStrike" noProof="0" dirty="0">
                          <a:latin typeface="Arial"/>
                        </a:rPr>
                        <a:t>/Frijoles/Beans</a:t>
                      </a:r>
                    </a:p>
                    <a:p>
                      <a:pPr lvl="0">
                        <a:buNone/>
                      </a:pPr>
                      <a:r>
                        <a:rPr lang="en-US" sz="1400" b="0" i="0" u="none" strike="noStrike" noProof="0" dirty="0">
                          <a:latin typeface="Arial"/>
                        </a:rPr>
                        <a:t>Southwestern native varieties</a:t>
                      </a:r>
                      <a:endParaRPr lang="en-US" dirty="0"/>
                    </a:p>
                  </a:txBody>
                  <a:tcPr/>
                </a:tc>
                <a:tc>
                  <a:txBody>
                    <a:bodyPr/>
                    <a:lstStyle/>
                    <a:p>
                      <a:pPr lvl="0">
                        <a:buNone/>
                      </a:pPr>
                      <a:r>
                        <a:rPr lang="en-US" sz="1400" b="0" i="0" u="none" strike="noStrike" noProof="0" dirty="0" err="1">
                          <a:solidFill>
                            <a:schemeClr val="bg1"/>
                          </a:solidFill>
                          <a:latin typeface="Arial"/>
                        </a:rPr>
                        <a:t>Naayízí</a:t>
                      </a:r>
                      <a:r>
                        <a:rPr lang="en-US" sz="1400" b="0" i="0" u="none" strike="noStrike" noProof="0" dirty="0">
                          <a:solidFill>
                            <a:schemeClr val="bg1"/>
                          </a:solidFill>
                          <a:latin typeface="Arial"/>
                        </a:rPr>
                        <a:t>/</a:t>
                      </a:r>
                      <a:r>
                        <a:rPr lang="en-US" sz="1400" b="0" i="0" u="none" strike="noStrike" noProof="0" dirty="0" err="1">
                          <a:solidFill>
                            <a:schemeClr val="bg1"/>
                          </a:solidFill>
                          <a:latin typeface="Arial"/>
                        </a:rPr>
                        <a:t>Batanga</a:t>
                      </a:r>
                      <a:r>
                        <a:rPr lang="en-US" sz="1400" b="0" i="0" u="none" strike="noStrike" noProof="0" dirty="0">
                          <a:solidFill>
                            <a:schemeClr val="bg1"/>
                          </a:solidFill>
                          <a:latin typeface="Arial"/>
                        </a:rPr>
                        <a:t>/Calabaza/Squash</a:t>
                      </a:r>
                    </a:p>
                    <a:p>
                      <a:pPr lvl="0">
                        <a:buNone/>
                      </a:pPr>
                      <a:r>
                        <a:rPr lang="en-US" sz="1400" b="0" i="0" u="none" strike="noStrike" noProof="0" dirty="0">
                          <a:latin typeface="Arial"/>
                        </a:rPr>
                        <a:t>Southwestern native varieties</a:t>
                      </a:r>
                      <a:endParaRPr lang="en-US" dirty="0"/>
                    </a:p>
                  </a:txBody>
                  <a:tcPr/>
                </a:tc>
                <a:extLst>
                  <a:ext uri="{0D108BD9-81ED-4DB2-BD59-A6C34878D82A}">
                    <a16:rowId xmlns:a16="http://schemas.microsoft.com/office/drawing/2014/main" val="1085338482"/>
                  </a:ext>
                </a:extLst>
              </a:tr>
              <a:tr h="464188">
                <a:tc>
                  <a:txBody>
                    <a:bodyPr/>
                    <a:lstStyle/>
                    <a:p>
                      <a:r>
                        <a:rPr lang="en-US" dirty="0"/>
                        <a:t>Navajo Copper</a:t>
                      </a:r>
                    </a:p>
                  </a:txBody>
                  <a:tcPr/>
                </a:tc>
                <a:tc>
                  <a:txBody>
                    <a:bodyPr/>
                    <a:lstStyle/>
                    <a:p>
                      <a:r>
                        <a:rPr lang="en-US" dirty="0"/>
                        <a:t>New Mexico Bolita</a:t>
                      </a:r>
                    </a:p>
                  </a:txBody>
                  <a:tcPr/>
                </a:tc>
                <a:tc>
                  <a:txBody>
                    <a:bodyPr/>
                    <a:lstStyle/>
                    <a:p>
                      <a:r>
                        <a:rPr lang="en-US" dirty="0" err="1"/>
                        <a:t>Tarahumaran</a:t>
                      </a:r>
                      <a:r>
                        <a:rPr lang="en-US" dirty="0"/>
                        <a:t> Pumpkin</a:t>
                      </a:r>
                    </a:p>
                  </a:txBody>
                  <a:tcPr/>
                </a:tc>
                <a:extLst>
                  <a:ext uri="{0D108BD9-81ED-4DB2-BD59-A6C34878D82A}">
                    <a16:rowId xmlns:a16="http://schemas.microsoft.com/office/drawing/2014/main" val="1210425011"/>
                  </a:ext>
                </a:extLst>
              </a:tr>
              <a:tr h="464188">
                <a:tc>
                  <a:txBody>
                    <a:bodyPr/>
                    <a:lstStyle/>
                    <a:p>
                      <a:r>
                        <a:rPr lang="en-US" dirty="0"/>
                        <a:t>Flor del Rio </a:t>
                      </a:r>
                      <a:endParaRPr lang="en-US"/>
                    </a:p>
                  </a:txBody>
                  <a:tcPr/>
                </a:tc>
                <a:tc>
                  <a:txBody>
                    <a:bodyPr/>
                    <a:lstStyle/>
                    <a:p>
                      <a:r>
                        <a:rPr lang="en-US" dirty="0"/>
                        <a:t>Hopi Purple String</a:t>
                      </a:r>
                    </a:p>
                  </a:txBody>
                  <a:tcPr/>
                </a:tc>
                <a:tc>
                  <a:txBody>
                    <a:bodyPr/>
                    <a:lstStyle/>
                    <a:p>
                      <a:r>
                        <a:rPr lang="en-US" dirty="0"/>
                        <a:t>Calabaza de las Aguas</a:t>
                      </a:r>
                    </a:p>
                  </a:txBody>
                  <a:tcPr/>
                </a:tc>
                <a:extLst>
                  <a:ext uri="{0D108BD9-81ED-4DB2-BD59-A6C34878D82A}">
                    <a16:rowId xmlns:a16="http://schemas.microsoft.com/office/drawing/2014/main" val="1760497961"/>
                  </a:ext>
                </a:extLst>
              </a:tr>
              <a:tr h="464188">
                <a:tc>
                  <a:txBody>
                    <a:bodyPr/>
                    <a:lstStyle/>
                    <a:p>
                      <a:r>
                        <a:rPr lang="en-US" dirty="0" err="1"/>
                        <a:t>Tarahumaran</a:t>
                      </a:r>
                      <a:r>
                        <a:rPr lang="en-US" dirty="0"/>
                        <a:t> Maiz caliente</a:t>
                      </a:r>
                    </a:p>
                  </a:txBody>
                  <a:tcPr/>
                </a:tc>
                <a:tc>
                  <a:txBody>
                    <a:bodyPr/>
                    <a:lstStyle/>
                    <a:p>
                      <a:r>
                        <a:rPr lang="en-US" dirty="0" err="1"/>
                        <a:t>Hawol</a:t>
                      </a:r>
                      <a:r>
                        <a:rPr lang="en-US" dirty="0"/>
                        <a:t> Pima Orange </a:t>
                      </a:r>
                    </a:p>
                    <a:p>
                      <a:pPr lvl="0">
                        <a:buNone/>
                      </a:pPr>
                      <a:endParaRPr lang="en-US" dirty="0"/>
                    </a:p>
                  </a:txBody>
                  <a:tcPr/>
                </a:tc>
                <a:tc>
                  <a:txBody>
                    <a:bodyPr/>
                    <a:lstStyle/>
                    <a:p>
                      <a:r>
                        <a:rPr lang="en-US" dirty="0"/>
                        <a:t>Navajo Hubbard</a:t>
                      </a:r>
                    </a:p>
                  </a:txBody>
                  <a:tcPr/>
                </a:tc>
                <a:extLst>
                  <a:ext uri="{0D108BD9-81ED-4DB2-BD59-A6C34878D82A}">
                    <a16:rowId xmlns:a16="http://schemas.microsoft.com/office/drawing/2014/main" val="3036178531"/>
                  </a:ext>
                </a:extLst>
              </a:tr>
              <a:tr h="464188">
                <a:tc>
                  <a:txBody>
                    <a:bodyPr/>
                    <a:lstStyle/>
                    <a:p>
                      <a:r>
                        <a:rPr lang="en-US" dirty="0"/>
                        <a:t>Casados Multicolor</a:t>
                      </a:r>
                    </a:p>
                  </a:txBody>
                  <a:tcPr/>
                </a:tc>
                <a:tc>
                  <a:txBody>
                    <a:bodyPr/>
                    <a:lstStyle/>
                    <a:p>
                      <a:r>
                        <a:rPr lang="en-US" dirty="0" err="1"/>
                        <a:t>Howur</a:t>
                      </a:r>
                      <a:r>
                        <a:rPr lang="en-US" dirty="0"/>
                        <a:t>  Pima Beige</a:t>
                      </a:r>
                    </a:p>
                    <a:p>
                      <a:pPr lvl="0">
                        <a:buNone/>
                      </a:pPr>
                      <a:endParaRPr lang="en-US" dirty="0"/>
                    </a:p>
                  </a:txBody>
                  <a:tcPr/>
                </a:tc>
                <a:tc>
                  <a:txBody>
                    <a:bodyPr/>
                    <a:lstStyle/>
                    <a:p>
                      <a:r>
                        <a:rPr lang="en-US" dirty="0"/>
                        <a:t>Papalote ranch cushaw</a:t>
                      </a:r>
                    </a:p>
                  </a:txBody>
                  <a:tcPr/>
                </a:tc>
                <a:extLst>
                  <a:ext uri="{0D108BD9-81ED-4DB2-BD59-A6C34878D82A}">
                    <a16:rowId xmlns:a16="http://schemas.microsoft.com/office/drawing/2014/main" val="1312100425"/>
                  </a:ext>
                </a:extLst>
              </a:tr>
              <a:tr h="464188">
                <a:tc>
                  <a:txBody>
                    <a:bodyPr/>
                    <a:lstStyle/>
                    <a:p>
                      <a:pPr lvl="0">
                        <a:buNone/>
                      </a:pPr>
                      <a:r>
                        <a:rPr lang="en-US" b="1" u="sng" dirty="0"/>
                        <a:t>Alternative sister to corn: amaranth or sunflowers</a:t>
                      </a:r>
                    </a:p>
                  </a:txBody>
                  <a:tcPr/>
                </a:tc>
                <a:tc>
                  <a:txBody>
                    <a:bodyPr/>
                    <a:lstStyle/>
                    <a:p>
                      <a:pPr lvl="0">
                        <a:buNone/>
                      </a:pPr>
                      <a:endParaRPr lang="en-US" dirty="0"/>
                    </a:p>
                  </a:txBody>
                  <a:tcPr/>
                </a:tc>
                <a:tc>
                  <a:txBody>
                    <a:bodyPr/>
                    <a:lstStyle/>
                    <a:p>
                      <a:pPr lvl="0">
                        <a:buNone/>
                      </a:pPr>
                      <a:r>
                        <a:rPr lang="en-US" sz="1400" b="1" i="0" u="sng" strike="noStrike" noProof="0" dirty="0">
                          <a:latin typeface="Arial"/>
                        </a:rPr>
                        <a:t>Alternative sister to squash: melons</a:t>
                      </a:r>
                    </a:p>
                  </a:txBody>
                  <a:tcPr/>
                </a:tc>
                <a:extLst>
                  <a:ext uri="{0D108BD9-81ED-4DB2-BD59-A6C34878D82A}">
                    <a16:rowId xmlns:a16="http://schemas.microsoft.com/office/drawing/2014/main" val="2883788608"/>
                  </a:ext>
                </a:extLst>
              </a:tr>
              <a:tr h="464188">
                <a:tc>
                  <a:txBody>
                    <a:bodyPr/>
                    <a:lstStyle/>
                    <a:p>
                      <a:pPr lvl="0">
                        <a:buNone/>
                      </a:pPr>
                      <a:r>
                        <a:rPr lang="en-US" sz="1400" b="0" i="1" u="none" strike="noStrike" noProof="0" dirty="0">
                          <a:latin typeface="Arial"/>
                        </a:rPr>
                        <a:t>Tarahumara </a:t>
                      </a:r>
                      <a:r>
                        <a:rPr lang="en-US" sz="1400" b="0" i="1" u="none" strike="noStrike" noProof="0" dirty="0" err="1">
                          <a:latin typeface="Arial"/>
                        </a:rPr>
                        <a:t>Okite</a:t>
                      </a:r>
                      <a:r>
                        <a:rPr lang="en-US" sz="1400" b="0" i="1" u="none" strike="noStrike" noProof="0" dirty="0">
                          <a:latin typeface="Arial"/>
                        </a:rPr>
                        <a:t> amaranth</a:t>
                      </a:r>
                      <a:endParaRPr lang="en-US" dirty="0"/>
                    </a:p>
                  </a:txBody>
                  <a:tcPr/>
                </a:tc>
                <a:tc>
                  <a:txBody>
                    <a:bodyPr/>
                    <a:lstStyle/>
                    <a:p>
                      <a:pPr lvl="0">
                        <a:buNone/>
                      </a:pPr>
                      <a:endParaRPr lang="en-US" dirty="0"/>
                    </a:p>
                  </a:txBody>
                  <a:tcPr/>
                </a:tc>
                <a:tc>
                  <a:txBody>
                    <a:bodyPr/>
                    <a:lstStyle/>
                    <a:p>
                      <a:pPr lvl="0">
                        <a:buNone/>
                      </a:pPr>
                      <a:r>
                        <a:rPr lang="en-US" dirty="0"/>
                        <a:t>Santo Domingo native melon</a:t>
                      </a:r>
                    </a:p>
                  </a:txBody>
                  <a:tcPr/>
                </a:tc>
                <a:extLst>
                  <a:ext uri="{0D108BD9-81ED-4DB2-BD59-A6C34878D82A}">
                    <a16:rowId xmlns:a16="http://schemas.microsoft.com/office/drawing/2014/main" val="2439240101"/>
                  </a:ext>
                </a:extLst>
              </a:tr>
              <a:tr h="464188">
                <a:tc>
                  <a:txBody>
                    <a:bodyPr/>
                    <a:lstStyle/>
                    <a:p>
                      <a:pPr lvl="0">
                        <a:buNone/>
                      </a:pPr>
                      <a:r>
                        <a:rPr lang="en-US" dirty="0"/>
                        <a:t>Havasupai small-seeded sunflower </a:t>
                      </a:r>
                    </a:p>
                  </a:txBody>
                  <a:tcPr/>
                </a:tc>
                <a:tc>
                  <a:txBody>
                    <a:bodyPr/>
                    <a:lstStyle/>
                    <a:p>
                      <a:pPr lvl="0">
                        <a:buNone/>
                      </a:pPr>
                      <a:endParaRPr lang="en-US" dirty="0"/>
                    </a:p>
                  </a:txBody>
                  <a:tcPr/>
                </a:tc>
                <a:tc>
                  <a:txBody>
                    <a:bodyPr/>
                    <a:lstStyle/>
                    <a:p>
                      <a:pPr lvl="0">
                        <a:buNone/>
                      </a:pPr>
                      <a:r>
                        <a:rPr lang="en-US" dirty="0"/>
                        <a:t>Hopi Casaba melon</a:t>
                      </a:r>
                    </a:p>
                  </a:txBody>
                  <a:tcPr/>
                </a:tc>
                <a:extLst>
                  <a:ext uri="{0D108BD9-81ED-4DB2-BD59-A6C34878D82A}">
                    <a16:rowId xmlns:a16="http://schemas.microsoft.com/office/drawing/2014/main" val="874429844"/>
                  </a:ext>
                </a:extLst>
              </a:tr>
            </a:tbl>
          </a:graphicData>
        </a:graphic>
      </p:graphicFrame>
    </p:spTree>
    <p:extLst>
      <p:ext uri="{BB962C8B-B14F-4D97-AF65-F5344CB8AC3E}">
        <p14:creationId xmlns:p14="http://schemas.microsoft.com/office/powerpoint/2010/main" val="2915701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B7A4-9DFD-CA9F-F6EB-7911738F85FE}"/>
              </a:ext>
            </a:extLst>
          </p:cNvPr>
          <p:cNvSpPr>
            <a:spLocks noGrp="1"/>
          </p:cNvSpPr>
          <p:nvPr>
            <p:ph type="title"/>
          </p:nvPr>
        </p:nvSpPr>
        <p:spPr>
          <a:xfrm>
            <a:off x="2195623" y="384586"/>
            <a:ext cx="9601200" cy="1485900"/>
          </a:xfrm>
        </p:spPr>
        <p:txBody>
          <a:bodyPr/>
          <a:lstStyle/>
          <a:p>
            <a:r>
              <a:rPr lang="en-US" dirty="0"/>
              <a:t>Step 2: Map your Garden </a:t>
            </a:r>
            <a:endParaRPr lang="en-US"/>
          </a:p>
        </p:txBody>
      </p:sp>
      <p:sp>
        <p:nvSpPr>
          <p:cNvPr id="3" name="Text Placeholder 2">
            <a:extLst>
              <a:ext uri="{FF2B5EF4-FFF2-40B4-BE49-F238E27FC236}">
                <a16:creationId xmlns:a16="http://schemas.microsoft.com/office/drawing/2014/main" id="{D6B6481B-84CA-A115-CD4A-0424246BDE45}"/>
              </a:ext>
            </a:extLst>
          </p:cNvPr>
          <p:cNvSpPr>
            <a:spLocks noGrp="1"/>
          </p:cNvSpPr>
          <p:nvPr>
            <p:ph type="body" idx="1"/>
          </p:nvPr>
        </p:nvSpPr>
        <p:spPr>
          <a:xfrm>
            <a:off x="769089" y="1231646"/>
            <a:ext cx="6721549" cy="4803974"/>
          </a:xfrm>
        </p:spPr>
        <p:txBody>
          <a:bodyPr>
            <a:normAutofit lnSpcReduction="10000"/>
          </a:bodyPr>
          <a:lstStyle/>
          <a:p>
            <a:pPr marL="571500" indent="-457200">
              <a:buAutoNum type="arabicPeriod"/>
            </a:pPr>
            <a:r>
              <a:rPr lang="en-US" sz="2800" dirty="0"/>
              <a:t>Using graph paper, decide how large the space is that you could plant with a three sisters' garden. If you have a backyard or school space, you can measure the length and width of the area.</a:t>
            </a:r>
          </a:p>
          <a:p>
            <a:pPr marL="571500" indent="-457200">
              <a:buAutoNum type="arabicPeriod"/>
            </a:pPr>
            <a:r>
              <a:rPr lang="en-US" sz="2800" dirty="0"/>
              <a:t>Next, figure out your scale for your drawing. If you have a large area, you may want to make each square on your graph paper equal to 1-2 feet, with a small area, each square could be 6 inches.</a:t>
            </a:r>
          </a:p>
          <a:p>
            <a:pPr marL="571500" indent="-457200">
              <a:buAutoNum type="arabicPeriod"/>
            </a:pPr>
            <a:endParaRPr lang="en-US" dirty="0"/>
          </a:p>
          <a:p>
            <a:pPr marL="1028700" lvl="1" indent="-457200">
              <a:buAutoNum type="arabicPeriod"/>
            </a:pPr>
            <a:endParaRPr lang="en-US" dirty="0"/>
          </a:p>
          <a:p>
            <a:pPr marL="1028700" lvl="1" indent="-457200">
              <a:buAutoNum type="arabicPeriod"/>
            </a:pPr>
            <a:endParaRPr lang="en-US" dirty="0"/>
          </a:p>
          <a:p>
            <a:pPr marL="1028700" lvl="1" indent="-457200">
              <a:buAutoNum type="arabicPeriod"/>
            </a:pPr>
            <a:endParaRPr lang="en-US" dirty="0"/>
          </a:p>
          <a:p>
            <a:pPr marL="1028700" lvl="1" indent="-457200">
              <a:buAutoNum type="arabicPeriod"/>
            </a:pPr>
            <a:endParaRPr lang="en-US" dirty="0"/>
          </a:p>
          <a:p>
            <a:pPr marL="1028700" lvl="1" indent="-457200">
              <a:buAutoNum type="arabicPeriod"/>
            </a:pPr>
            <a:endParaRPr lang="en-US" dirty="0"/>
          </a:p>
          <a:p>
            <a:pPr marL="1028700" lvl="1" indent="-457200">
              <a:buAutoNum type="arabicPeriod"/>
            </a:pPr>
            <a:endParaRPr lang="en-US" dirty="0"/>
          </a:p>
        </p:txBody>
      </p:sp>
      <p:pic>
        <p:nvPicPr>
          <p:cNvPr id="5" name="Picture 4" descr="A picture containing background pattern&#10;&#10;Description automatically generated">
            <a:extLst>
              <a:ext uri="{FF2B5EF4-FFF2-40B4-BE49-F238E27FC236}">
                <a16:creationId xmlns:a16="http://schemas.microsoft.com/office/drawing/2014/main" id="{BD64BCC9-0C16-DFD1-2CC1-DB4F0ECAAF51}"/>
              </a:ext>
            </a:extLst>
          </p:cNvPr>
          <p:cNvPicPr>
            <a:picLocks noChangeAspect="1"/>
          </p:cNvPicPr>
          <p:nvPr/>
        </p:nvPicPr>
        <p:blipFill>
          <a:blip r:embed="rId2"/>
          <a:stretch>
            <a:fillRect/>
          </a:stretch>
        </p:blipFill>
        <p:spPr>
          <a:xfrm>
            <a:off x="7488865" y="1070273"/>
            <a:ext cx="4373526" cy="5275663"/>
          </a:xfrm>
          <a:prstGeom prst="rect">
            <a:avLst/>
          </a:prstGeom>
        </p:spPr>
      </p:pic>
      <p:sp>
        <p:nvSpPr>
          <p:cNvPr id="7" name="TextBox 6">
            <a:extLst>
              <a:ext uri="{FF2B5EF4-FFF2-40B4-BE49-F238E27FC236}">
                <a16:creationId xmlns:a16="http://schemas.microsoft.com/office/drawing/2014/main" id="{107B51CC-4F69-9F8F-2272-00B7010120E4}"/>
              </a:ext>
            </a:extLst>
          </p:cNvPr>
          <p:cNvSpPr txBox="1"/>
          <p:nvPr/>
        </p:nvSpPr>
        <p:spPr>
          <a:xfrm>
            <a:off x="7542028" y="1003004"/>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Scale</a:t>
            </a:r>
          </a:p>
          <a:p>
            <a:r>
              <a:rPr lang="en-US" dirty="0"/>
              <a:t>1 square= 6 inches</a:t>
            </a:r>
          </a:p>
        </p:txBody>
      </p:sp>
      <p:sp>
        <p:nvSpPr>
          <p:cNvPr id="9" name="TextBox 8">
            <a:extLst>
              <a:ext uri="{FF2B5EF4-FFF2-40B4-BE49-F238E27FC236}">
                <a16:creationId xmlns:a16="http://schemas.microsoft.com/office/drawing/2014/main" id="{0241BF3D-34A1-71F4-49D3-8523C1F99B4C}"/>
              </a:ext>
            </a:extLst>
          </p:cNvPr>
          <p:cNvSpPr txBox="1"/>
          <p:nvPr/>
        </p:nvSpPr>
        <p:spPr>
          <a:xfrm>
            <a:off x="7441240" y="5013472"/>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Key</a:t>
            </a:r>
          </a:p>
          <a:p>
            <a:r>
              <a:rPr lang="en-US" dirty="0"/>
              <a:t>C= corn</a:t>
            </a:r>
          </a:p>
          <a:p>
            <a:r>
              <a:rPr lang="en-US" dirty="0"/>
              <a:t>B= beans</a:t>
            </a:r>
          </a:p>
          <a:p>
            <a:r>
              <a:rPr lang="en-US" dirty="0"/>
              <a:t>S= squash</a:t>
            </a:r>
          </a:p>
          <a:p>
            <a:r>
              <a:rPr lang="en-US" dirty="0"/>
              <a:t>M=melon</a:t>
            </a:r>
          </a:p>
          <a:p>
            <a:r>
              <a:rPr lang="en-US" dirty="0"/>
              <a:t>A= Amaranth</a:t>
            </a:r>
          </a:p>
        </p:txBody>
      </p:sp>
    </p:spTree>
    <p:extLst>
      <p:ext uri="{BB962C8B-B14F-4D97-AF65-F5344CB8AC3E}">
        <p14:creationId xmlns:p14="http://schemas.microsoft.com/office/powerpoint/2010/main" val="18697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76B867-FEE7-E6A7-8542-E00F9972E676}"/>
              </a:ext>
            </a:extLst>
          </p:cNvPr>
          <p:cNvSpPr>
            <a:spLocks noGrp="1"/>
          </p:cNvSpPr>
          <p:nvPr>
            <p:ph type="body" idx="1"/>
          </p:nvPr>
        </p:nvSpPr>
        <p:spPr>
          <a:xfrm>
            <a:off x="717050" y="1203550"/>
            <a:ext cx="8171146" cy="4728552"/>
          </a:xfrm>
        </p:spPr>
        <p:txBody>
          <a:bodyPr>
            <a:normAutofit fontScale="92500"/>
          </a:bodyPr>
          <a:lstStyle/>
          <a:p>
            <a:pPr marL="114300" indent="0">
              <a:buNone/>
            </a:pPr>
            <a:r>
              <a:rPr lang="en-US" sz="2400" dirty="0"/>
              <a:t>3. There are many different ways you can set up a Three Sisters garden, so be creative! However, follow these rules:</a:t>
            </a:r>
          </a:p>
          <a:p>
            <a:pPr marL="1028700" lvl="1" indent="-457200">
              <a:buAutoNum type="arabicPeriod"/>
            </a:pPr>
            <a:r>
              <a:rPr lang="en-US" sz="2400" b="1" i="0" dirty="0"/>
              <a:t>Corn is tall, so should be in the center of your three sisters garden so it does not block light for the other sisters. </a:t>
            </a:r>
          </a:p>
          <a:p>
            <a:pPr marL="1028700" lvl="1" indent="-457200">
              <a:buAutoNum type="arabicPeriod"/>
            </a:pPr>
            <a:r>
              <a:rPr lang="en-US" sz="2400" b="1" i="0" dirty="0"/>
              <a:t>Corn seeds should be planted 6 inches (o.5 feet) apart or more from other corn seeds.</a:t>
            </a:r>
          </a:p>
          <a:p>
            <a:pPr marL="1028700" lvl="1" indent="-457200">
              <a:buAutoNum type="arabicPeriod"/>
            </a:pPr>
            <a:r>
              <a:rPr lang="en-US" sz="2400" b="1" i="0" dirty="0"/>
              <a:t>Squash spreads out across the ground, so squash must be planted 3 feet from other plants including other squash plants.</a:t>
            </a:r>
          </a:p>
          <a:p>
            <a:pPr marL="1028700" lvl="1" indent="-457200">
              <a:buAutoNum type="arabicPeriod"/>
            </a:pPr>
            <a:r>
              <a:rPr lang="en-US" sz="2400" b="1" i="0" dirty="0"/>
              <a:t>Bean seeds should be planted 3-12 inches from corn and other bean seeds. </a:t>
            </a:r>
          </a:p>
          <a:p>
            <a:pPr marL="1028700" lvl="1" indent="-457200">
              <a:buAutoNum type="arabicPeriod"/>
            </a:pPr>
            <a:r>
              <a:rPr lang="en-US" sz="2400" b="1" i="0" dirty="0"/>
              <a:t>Make sure to add space for a walkway through a larger garden so you can get to all the plants!</a:t>
            </a:r>
          </a:p>
        </p:txBody>
      </p:sp>
      <p:pic>
        <p:nvPicPr>
          <p:cNvPr id="2" name="Graphic 3" descr="Corn with solid fill">
            <a:extLst>
              <a:ext uri="{FF2B5EF4-FFF2-40B4-BE49-F238E27FC236}">
                <a16:creationId xmlns:a16="http://schemas.microsoft.com/office/drawing/2014/main" id="{3DBBB535-FD2E-1334-9560-9E7177B549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9430" y="2314183"/>
            <a:ext cx="914400" cy="914400"/>
          </a:xfrm>
          <a:prstGeom prst="rect">
            <a:avLst/>
          </a:prstGeom>
        </p:spPr>
      </p:pic>
      <p:pic>
        <p:nvPicPr>
          <p:cNvPr id="4" name="Graphic 3" descr="Corn with solid fill">
            <a:extLst>
              <a:ext uri="{FF2B5EF4-FFF2-40B4-BE49-F238E27FC236}">
                <a16:creationId xmlns:a16="http://schemas.microsoft.com/office/drawing/2014/main" id="{3F24A6BF-AD10-A03E-6C7B-58058F1AC8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40443" y="2345498"/>
            <a:ext cx="914400" cy="914400"/>
          </a:xfrm>
          <a:prstGeom prst="rect">
            <a:avLst/>
          </a:prstGeom>
        </p:spPr>
      </p:pic>
      <p:cxnSp>
        <p:nvCxnSpPr>
          <p:cNvPr id="5" name="Straight Arrow Connector 4">
            <a:extLst>
              <a:ext uri="{FF2B5EF4-FFF2-40B4-BE49-F238E27FC236}">
                <a16:creationId xmlns:a16="http://schemas.microsoft.com/office/drawing/2014/main" id="{F807C618-25C4-AD5E-2A57-41C1DDAA5E77}"/>
              </a:ext>
            </a:extLst>
          </p:cNvPr>
          <p:cNvCxnSpPr/>
          <p:nvPr/>
        </p:nvCxnSpPr>
        <p:spPr>
          <a:xfrm>
            <a:off x="9594937" y="2856977"/>
            <a:ext cx="914400" cy="62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905FA9F-6779-C2D4-B2D1-FBD5B00CFDCF}"/>
              </a:ext>
            </a:extLst>
          </p:cNvPr>
          <p:cNvSpPr txBox="1"/>
          <p:nvPr/>
        </p:nvSpPr>
        <p:spPr>
          <a:xfrm>
            <a:off x="9909001" y="2539522"/>
            <a:ext cx="3841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6"</a:t>
            </a:r>
          </a:p>
        </p:txBody>
      </p:sp>
      <p:pic>
        <p:nvPicPr>
          <p:cNvPr id="7" name="Graphic 7" descr="Pumpkin with solid fill">
            <a:extLst>
              <a:ext uri="{FF2B5EF4-FFF2-40B4-BE49-F238E27FC236}">
                <a16:creationId xmlns:a16="http://schemas.microsoft.com/office/drawing/2014/main" id="{FAA3317D-8B5C-6034-0C42-D1FA92B88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53813" y="3295389"/>
            <a:ext cx="820455" cy="820455"/>
          </a:xfrm>
          <a:prstGeom prst="rect">
            <a:avLst/>
          </a:prstGeom>
        </p:spPr>
      </p:pic>
      <p:pic>
        <p:nvPicPr>
          <p:cNvPr id="8" name="Graphic 7" descr="Pumpkin with solid fill">
            <a:extLst>
              <a:ext uri="{FF2B5EF4-FFF2-40B4-BE49-F238E27FC236}">
                <a16:creationId xmlns:a16="http://schemas.microsoft.com/office/drawing/2014/main" id="{0996B809-9882-CE7A-2B45-7AC22FAF00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03073" y="3264074"/>
            <a:ext cx="820455" cy="820455"/>
          </a:xfrm>
          <a:prstGeom prst="rect">
            <a:avLst/>
          </a:prstGeom>
        </p:spPr>
      </p:pic>
      <p:cxnSp>
        <p:nvCxnSpPr>
          <p:cNvPr id="9" name="Straight Arrow Connector 8">
            <a:extLst>
              <a:ext uri="{FF2B5EF4-FFF2-40B4-BE49-F238E27FC236}">
                <a16:creationId xmlns:a16="http://schemas.microsoft.com/office/drawing/2014/main" id="{E0751D01-10B7-71E1-E935-8B474CEE0986}"/>
              </a:ext>
            </a:extLst>
          </p:cNvPr>
          <p:cNvCxnSpPr>
            <a:cxnSpLocks/>
          </p:cNvCxnSpPr>
          <p:nvPr/>
        </p:nvCxnSpPr>
        <p:spPr>
          <a:xfrm>
            <a:off x="9615814" y="3702483"/>
            <a:ext cx="914400" cy="62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146282-C853-887C-1697-07C2459DF3A2}"/>
              </a:ext>
            </a:extLst>
          </p:cNvPr>
          <p:cNvSpPr txBox="1"/>
          <p:nvPr/>
        </p:nvSpPr>
        <p:spPr>
          <a:xfrm>
            <a:off x="9929877" y="3385027"/>
            <a:ext cx="3841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3'</a:t>
            </a:r>
          </a:p>
        </p:txBody>
      </p:sp>
      <p:pic>
        <p:nvPicPr>
          <p:cNvPr id="11" name="Graphic 11" descr="Soy outline">
            <a:extLst>
              <a:ext uri="{FF2B5EF4-FFF2-40B4-BE49-F238E27FC236}">
                <a16:creationId xmlns:a16="http://schemas.microsoft.com/office/drawing/2014/main" id="{4BF8D78A-4009-8025-A8F1-058AC5BAC2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32937" y="4120019"/>
            <a:ext cx="914400" cy="914400"/>
          </a:xfrm>
          <a:prstGeom prst="rect">
            <a:avLst/>
          </a:prstGeom>
        </p:spPr>
      </p:pic>
      <p:pic>
        <p:nvPicPr>
          <p:cNvPr id="12" name="Graphic 11" descr="Corn with solid fill">
            <a:extLst>
              <a:ext uri="{FF2B5EF4-FFF2-40B4-BE49-F238E27FC236}">
                <a16:creationId xmlns:a16="http://schemas.microsoft.com/office/drawing/2014/main" id="{05E17087-AD78-753B-389E-5418114500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812" y="4213963"/>
            <a:ext cx="914400" cy="914400"/>
          </a:xfrm>
          <a:prstGeom prst="rect">
            <a:avLst/>
          </a:prstGeom>
        </p:spPr>
      </p:pic>
      <p:pic>
        <p:nvPicPr>
          <p:cNvPr id="13" name="Graphic 11" descr="Soy outline">
            <a:extLst>
              <a:ext uri="{FF2B5EF4-FFF2-40B4-BE49-F238E27FC236}">
                <a16:creationId xmlns:a16="http://schemas.microsoft.com/office/drawing/2014/main" id="{F0CEC9B9-A177-BE01-F347-3FD67FC9BF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9375" y="4266157"/>
            <a:ext cx="914400" cy="914400"/>
          </a:xfrm>
          <a:prstGeom prst="rect">
            <a:avLst/>
          </a:prstGeom>
        </p:spPr>
      </p:pic>
      <p:cxnSp>
        <p:nvCxnSpPr>
          <p:cNvPr id="14" name="Straight Arrow Connector 13">
            <a:extLst>
              <a:ext uri="{FF2B5EF4-FFF2-40B4-BE49-F238E27FC236}">
                <a16:creationId xmlns:a16="http://schemas.microsoft.com/office/drawing/2014/main" id="{6F3253D6-CF0C-5477-6D20-07A1DBF7F150}"/>
              </a:ext>
            </a:extLst>
          </p:cNvPr>
          <p:cNvCxnSpPr>
            <a:cxnSpLocks/>
          </p:cNvCxnSpPr>
          <p:nvPr/>
        </p:nvCxnSpPr>
        <p:spPr>
          <a:xfrm>
            <a:off x="9480116" y="4673250"/>
            <a:ext cx="914400" cy="62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253F1C1-C89B-912B-7FED-28580EE147F7}"/>
              </a:ext>
            </a:extLst>
          </p:cNvPr>
          <p:cNvSpPr txBox="1"/>
          <p:nvPr/>
        </p:nvSpPr>
        <p:spPr>
          <a:xfrm>
            <a:off x="9689795" y="4355794"/>
            <a:ext cx="697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3-12"</a:t>
            </a:r>
          </a:p>
        </p:txBody>
      </p:sp>
    </p:spTree>
    <p:extLst>
      <p:ext uri="{BB962C8B-B14F-4D97-AF65-F5344CB8AC3E}">
        <p14:creationId xmlns:p14="http://schemas.microsoft.com/office/powerpoint/2010/main" val="2666112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83C-EF80-6E65-3007-402F4894EAC4}"/>
              </a:ext>
            </a:extLst>
          </p:cNvPr>
          <p:cNvSpPr>
            <a:spLocks noGrp="1"/>
          </p:cNvSpPr>
          <p:nvPr>
            <p:ph type="title"/>
          </p:nvPr>
        </p:nvSpPr>
        <p:spPr/>
        <p:txBody>
          <a:bodyPr/>
          <a:lstStyle/>
          <a:p>
            <a:r>
              <a:rPr lang="en-US"/>
              <a:t>Map Example</a:t>
            </a:r>
          </a:p>
        </p:txBody>
      </p:sp>
      <p:sp>
        <p:nvSpPr>
          <p:cNvPr id="3" name="Text Placeholder 2">
            <a:extLst>
              <a:ext uri="{FF2B5EF4-FFF2-40B4-BE49-F238E27FC236}">
                <a16:creationId xmlns:a16="http://schemas.microsoft.com/office/drawing/2014/main" id="{C12E4600-47DF-844E-09E9-267DB7CB5EF0}"/>
              </a:ext>
            </a:extLst>
          </p:cNvPr>
          <p:cNvSpPr>
            <a:spLocks noGrp="1"/>
          </p:cNvSpPr>
          <p:nvPr>
            <p:ph type="body" idx="1"/>
          </p:nvPr>
        </p:nvSpPr>
        <p:spPr>
          <a:xfrm>
            <a:off x="1088065" y="1842091"/>
            <a:ext cx="5729177" cy="4175810"/>
          </a:xfrm>
        </p:spPr>
        <p:txBody>
          <a:bodyPr>
            <a:normAutofit fontScale="85000" lnSpcReduction="10000"/>
          </a:bodyPr>
          <a:lstStyle/>
          <a:p>
            <a:r>
              <a:rPr lang="en-US" sz="2400" dirty="0"/>
              <a:t>This is one example of a three sisters'  design.</a:t>
            </a:r>
          </a:p>
          <a:p>
            <a:r>
              <a:rPr lang="en-US" sz="2400" dirty="0"/>
              <a:t>Your garden can be any shape but remember:</a:t>
            </a:r>
          </a:p>
          <a:p>
            <a:pPr marL="1028700" lvl="1" indent="-457200">
              <a:buFont typeface="+mj-lt"/>
              <a:buAutoNum type="arabicPeriod"/>
            </a:pPr>
            <a:r>
              <a:rPr lang="en-US" sz="2400" b="1" i="0" dirty="0"/>
              <a:t>follow the 5 rules</a:t>
            </a:r>
            <a:endParaRPr lang="en-US" i="0" dirty="0"/>
          </a:p>
          <a:p>
            <a:pPr marL="1028700" lvl="1" indent="-457200">
              <a:buFont typeface="+mj-lt"/>
              <a:buAutoNum type="arabicPeriod"/>
            </a:pPr>
            <a:r>
              <a:rPr lang="en-US" sz="2400" b="1" i="0" dirty="0"/>
              <a:t>include a scale </a:t>
            </a:r>
            <a:endParaRPr lang="en-US" b="1" i="0" dirty="0"/>
          </a:p>
          <a:p>
            <a:pPr marL="1028700" lvl="1" indent="-457200">
              <a:buFont typeface="+mj-lt"/>
              <a:buAutoNum type="arabicPeriod"/>
            </a:pPr>
            <a:r>
              <a:rPr lang="en-US" sz="2400" b="1" i="0" dirty="0"/>
              <a:t>Include a key </a:t>
            </a:r>
            <a:endParaRPr lang="en-US" b="1" i="0" dirty="0"/>
          </a:p>
          <a:p>
            <a:r>
              <a:rPr lang="en-US" sz="2400" dirty="0"/>
              <a:t>Be creative!</a:t>
            </a:r>
            <a:endParaRPr lang="en-US" dirty="0"/>
          </a:p>
          <a:p>
            <a:endParaRPr lang="en-US" sz="2400" b="1" dirty="0"/>
          </a:p>
          <a:p>
            <a:r>
              <a:rPr lang="en-US" sz="2400" b="1" dirty="0"/>
              <a:t>Follow up</a:t>
            </a:r>
            <a:r>
              <a:rPr lang="en-US" sz="2400" dirty="0"/>
              <a:t>- put your maps up on the wall in your learning space and compare designs. Pick  a design that someone else created that you like and tell them something you like about their design. </a:t>
            </a:r>
          </a:p>
          <a:p>
            <a:endParaRPr lang="en-US" dirty="0"/>
          </a:p>
        </p:txBody>
      </p:sp>
      <p:pic>
        <p:nvPicPr>
          <p:cNvPr id="4" name="Picture 4" descr="A picture containing background pattern&#10;&#10;Description automatically generated">
            <a:extLst>
              <a:ext uri="{FF2B5EF4-FFF2-40B4-BE49-F238E27FC236}">
                <a16:creationId xmlns:a16="http://schemas.microsoft.com/office/drawing/2014/main" id="{FB5AE157-7245-59FE-33EA-B6B8E419E46C}"/>
              </a:ext>
            </a:extLst>
          </p:cNvPr>
          <p:cNvPicPr>
            <a:picLocks noChangeAspect="1"/>
          </p:cNvPicPr>
          <p:nvPr/>
        </p:nvPicPr>
        <p:blipFill>
          <a:blip r:embed="rId2"/>
          <a:stretch>
            <a:fillRect/>
          </a:stretch>
        </p:blipFill>
        <p:spPr>
          <a:xfrm>
            <a:off x="7347098" y="1194320"/>
            <a:ext cx="4382386" cy="5665523"/>
          </a:xfrm>
          <a:prstGeom prst="rect">
            <a:avLst/>
          </a:prstGeom>
        </p:spPr>
      </p:pic>
      <p:sp>
        <p:nvSpPr>
          <p:cNvPr id="5" name="TextBox 4">
            <a:extLst>
              <a:ext uri="{FF2B5EF4-FFF2-40B4-BE49-F238E27FC236}">
                <a16:creationId xmlns:a16="http://schemas.microsoft.com/office/drawing/2014/main" id="{012B01CF-7AFF-780D-503A-DC929055E9E8}"/>
              </a:ext>
            </a:extLst>
          </p:cNvPr>
          <p:cNvSpPr txBox="1"/>
          <p:nvPr/>
        </p:nvSpPr>
        <p:spPr>
          <a:xfrm>
            <a:off x="7409121" y="1127051"/>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Scale</a:t>
            </a:r>
          </a:p>
          <a:p>
            <a:r>
              <a:rPr lang="en-US" dirty="0"/>
              <a:t>1 square= 6 inches</a:t>
            </a:r>
          </a:p>
        </p:txBody>
      </p:sp>
      <p:sp>
        <p:nvSpPr>
          <p:cNvPr id="9" name="Oval 8">
            <a:extLst>
              <a:ext uri="{FF2B5EF4-FFF2-40B4-BE49-F238E27FC236}">
                <a16:creationId xmlns:a16="http://schemas.microsoft.com/office/drawing/2014/main" id="{7CCE19B2-E92E-525A-6EF6-473C42EDB63E}"/>
              </a:ext>
            </a:extLst>
          </p:cNvPr>
          <p:cNvSpPr/>
          <p:nvPr/>
        </p:nvSpPr>
        <p:spPr>
          <a:xfrm>
            <a:off x="9302602" y="1842090"/>
            <a:ext cx="2073347" cy="20467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B64F4A0-1062-2896-E261-2DA550F1CE20}"/>
              </a:ext>
            </a:extLst>
          </p:cNvPr>
          <p:cNvSpPr txBox="1"/>
          <p:nvPr/>
        </p:nvSpPr>
        <p:spPr>
          <a:xfrm>
            <a:off x="10161403" y="5270426"/>
            <a:ext cx="274320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Key</a:t>
            </a:r>
          </a:p>
          <a:p>
            <a:r>
              <a:rPr lang="en-US" dirty="0"/>
              <a:t>C= corn</a:t>
            </a:r>
          </a:p>
          <a:p>
            <a:r>
              <a:rPr lang="en-US" dirty="0"/>
              <a:t>B= beans</a:t>
            </a:r>
          </a:p>
          <a:p>
            <a:r>
              <a:rPr lang="en-US" dirty="0"/>
              <a:t>S= squash</a:t>
            </a:r>
          </a:p>
          <a:p>
            <a:r>
              <a:rPr lang="en-US" dirty="0"/>
              <a:t>M=melon</a:t>
            </a:r>
          </a:p>
          <a:p>
            <a:r>
              <a:rPr lang="en-US" dirty="0"/>
              <a:t>A= Amaranth</a:t>
            </a:r>
          </a:p>
        </p:txBody>
      </p:sp>
      <p:cxnSp>
        <p:nvCxnSpPr>
          <p:cNvPr id="11" name="Straight Arrow Connector 10">
            <a:extLst>
              <a:ext uri="{FF2B5EF4-FFF2-40B4-BE49-F238E27FC236}">
                <a16:creationId xmlns:a16="http://schemas.microsoft.com/office/drawing/2014/main" id="{9FADF5DD-10C9-DBD3-4CA4-8194D4EFF94A}"/>
              </a:ext>
            </a:extLst>
          </p:cNvPr>
          <p:cNvCxnSpPr/>
          <p:nvPr/>
        </p:nvCxnSpPr>
        <p:spPr>
          <a:xfrm>
            <a:off x="10306051" y="2863260"/>
            <a:ext cx="10631" cy="10030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EC49852-B37F-8700-0EB9-8440DBEA2CA8}"/>
              </a:ext>
            </a:extLst>
          </p:cNvPr>
          <p:cNvSpPr txBox="1"/>
          <p:nvPr/>
        </p:nvSpPr>
        <p:spPr>
          <a:xfrm>
            <a:off x="10261082" y="342966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24" </a:t>
            </a:r>
          </a:p>
        </p:txBody>
      </p:sp>
      <p:sp>
        <p:nvSpPr>
          <p:cNvPr id="13" name="TextBox 12">
            <a:extLst>
              <a:ext uri="{FF2B5EF4-FFF2-40B4-BE49-F238E27FC236}">
                <a16:creationId xmlns:a16="http://schemas.microsoft.com/office/drawing/2014/main" id="{BC91B31E-35FD-14BA-D5B9-19069E3A0BD3}"/>
              </a:ext>
            </a:extLst>
          </p:cNvPr>
          <p:cNvSpPr txBox="1"/>
          <p:nvPr/>
        </p:nvSpPr>
        <p:spPr>
          <a:xfrm>
            <a:off x="10014098" y="2553586"/>
            <a:ext cx="3420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a:t>
            </a:r>
          </a:p>
        </p:txBody>
      </p:sp>
      <p:sp>
        <p:nvSpPr>
          <p:cNvPr id="15" name="TextBox 14">
            <a:extLst>
              <a:ext uri="{FF2B5EF4-FFF2-40B4-BE49-F238E27FC236}">
                <a16:creationId xmlns:a16="http://schemas.microsoft.com/office/drawing/2014/main" id="{D9CD4DA2-BF3F-3569-B5C4-296AB6DA4CA3}"/>
              </a:ext>
            </a:extLst>
          </p:cNvPr>
          <p:cNvSpPr txBox="1"/>
          <p:nvPr/>
        </p:nvSpPr>
        <p:spPr>
          <a:xfrm>
            <a:off x="10528005" y="2553586"/>
            <a:ext cx="3420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a:t>
            </a:r>
          </a:p>
        </p:txBody>
      </p:sp>
      <p:sp>
        <p:nvSpPr>
          <p:cNvPr id="16" name="TextBox 15">
            <a:extLst>
              <a:ext uri="{FF2B5EF4-FFF2-40B4-BE49-F238E27FC236}">
                <a16:creationId xmlns:a16="http://schemas.microsoft.com/office/drawing/2014/main" id="{F031426A-D603-02E4-D3A7-D3933BE1CD03}"/>
              </a:ext>
            </a:extLst>
          </p:cNvPr>
          <p:cNvSpPr txBox="1"/>
          <p:nvPr/>
        </p:nvSpPr>
        <p:spPr>
          <a:xfrm>
            <a:off x="9996376" y="3120655"/>
            <a:ext cx="3420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a:t>
            </a:r>
          </a:p>
        </p:txBody>
      </p:sp>
      <p:sp>
        <p:nvSpPr>
          <p:cNvPr id="18" name="TextBox 17">
            <a:extLst>
              <a:ext uri="{FF2B5EF4-FFF2-40B4-BE49-F238E27FC236}">
                <a16:creationId xmlns:a16="http://schemas.microsoft.com/office/drawing/2014/main" id="{FB3E9AA3-90C7-81AB-3F43-08D2A6973790}"/>
              </a:ext>
            </a:extLst>
          </p:cNvPr>
          <p:cNvSpPr txBox="1"/>
          <p:nvPr/>
        </p:nvSpPr>
        <p:spPr>
          <a:xfrm>
            <a:off x="10528004" y="3094074"/>
            <a:ext cx="3420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a:t>
            </a:r>
          </a:p>
        </p:txBody>
      </p:sp>
      <p:sp>
        <p:nvSpPr>
          <p:cNvPr id="19" name="TextBox 18">
            <a:extLst>
              <a:ext uri="{FF2B5EF4-FFF2-40B4-BE49-F238E27FC236}">
                <a16:creationId xmlns:a16="http://schemas.microsoft.com/office/drawing/2014/main" id="{CD31DA0F-2FA1-3FFC-1B06-20FD3FA370A8}"/>
              </a:ext>
            </a:extLst>
          </p:cNvPr>
          <p:cNvSpPr txBox="1"/>
          <p:nvPr/>
        </p:nvSpPr>
        <p:spPr>
          <a:xfrm>
            <a:off x="10528003" y="2030817"/>
            <a:ext cx="3420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a:t>
            </a:r>
          </a:p>
        </p:txBody>
      </p:sp>
      <p:sp>
        <p:nvSpPr>
          <p:cNvPr id="20" name="TextBox 19">
            <a:extLst>
              <a:ext uri="{FF2B5EF4-FFF2-40B4-BE49-F238E27FC236}">
                <a16:creationId xmlns:a16="http://schemas.microsoft.com/office/drawing/2014/main" id="{F9BDADC0-3F74-3647-04C3-2150B9E83522}"/>
              </a:ext>
            </a:extLst>
          </p:cNvPr>
          <p:cNvSpPr txBox="1"/>
          <p:nvPr/>
        </p:nvSpPr>
        <p:spPr>
          <a:xfrm>
            <a:off x="8640724" y="2730794"/>
            <a:ext cx="3420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a:t>
            </a:r>
          </a:p>
        </p:txBody>
      </p:sp>
      <p:sp>
        <p:nvSpPr>
          <p:cNvPr id="21" name="TextBox 20">
            <a:extLst>
              <a:ext uri="{FF2B5EF4-FFF2-40B4-BE49-F238E27FC236}">
                <a16:creationId xmlns:a16="http://schemas.microsoft.com/office/drawing/2014/main" id="{037B043B-C18F-2509-2DC1-E57496807BCA}"/>
              </a:ext>
            </a:extLst>
          </p:cNvPr>
          <p:cNvSpPr txBox="1"/>
          <p:nvPr/>
        </p:nvSpPr>
        <p:spPr>
          <a:xfrm>
            <a:off x="8906538" y="3705444"/>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S</a:t>
            </a:r>
          </a:p>
        </p:txBody>
      </p:sp>
      <p:sp>
        <p:nvSpPr>
          <p:cNvPr id="22" name="TextBox 1">
            <a:extLst>
              <a:ext uri="{FF2B5EF4-FFF2-40B4-BE49-F238E27FC236}">
                <a16:creationId xmlns:a16="http://schemas.microsoft.com/office/drawing/2014/main" id="{33BC4F3F-E96B-556F-109C-3E5EFA56A096}"/>
              </a:ext>
            </a:extLst>
          </p:cNvPr>
          <p:cNvSpPr txBox="1"/>
          <p:nvPr/>
        </p:nvSpPr>
        <p:spPr>
          <a:xfrm>
            <a:off x="8906538" y="1685260"/>
            <a:ext cx="34201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dirty="0"/>
              <a:t>S</a:t>
            </a:r>
          </a:p>
        </p:txBody>
      </p:sp>
      <p:sp>
        <p:nvSpPr>
          <p:cNvPr id="23" name="TextBox 22">
            <a:extLst>
              <a:ext uri="{FF2B5EF4-FFF2-40B4-BE49-F238E27FC236}">
                <a16:creationId xmlns:a16="http://schemas.microsoft.com/office/drawing/2014/main" id="{1702A473-CF3A-6846-91C4-ED9435B5686C}"/>
              </a:ext>
            </a:extLst>
          </p:cNvPr>
          <p:cNvSpPr txBox="1"/>
          <p:nvPr/>
        </p:nvSpPr>
        <p:spPr>
          <a:xfrm>
            <a:off x="11431770" y="3732025"/>
            <a:ext cx="29771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M</a:t>
            </a:r>
          </a:p>
        </p:txBody>
      </p:sp>
      <p:sp>
        <p:nvSpPr>
          <p:cNvPr id="24" name="TextBox 23">
            <a:extLst>
              <a:ext uri="{FF2B5EF4-FFF2-40B4-BE49-F238E27FC236}">
                <a16:creationId xmlns:a16="http://schemas.microsoft.com/office/drawing/2014/main" id="{BEDA0AEE-3364-4881-BECE-52D310DABC5A}"/>
              </a:ext>
            </a:extLst>
          </p:cNvPr>
          <p:cNvSpPr txBox="1"/>
          <p:nvPr/>
        </p:nvSpPr>
        <p:spPr>
          <a:xfrm>
            <a:off x="11476072" y="1685257"/>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M</a:t>
            </a:r>
          </a:p>
        </p:txBody>
      </p:sp>
      <p:sp>
        <p:nvSpPr>
          <p:cNvPr id="25" name="TextBox 24">
            <a:extLst>
              <a:ext uri="{FF2B5EF4-FFF2-40B4-BE49-F238E27FC236}">
                <a16:creationId xmlns:a16="http://schemas.microsoft.com/office/drawing/2014/main" id="{02135A41-986B-22F5-09AF-4F9BB6CA73F0}"/>
              </a:ext>
            </a:extLst>
          </p:cNvPr>
          <p:cNvSpPr txBox="1"/>
          <p:nvPr/>
        </p:nvSpPr>
        <p:spPr>
          <a:xfrm>
            <a:off x="10014096" y="2340932"/>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28" name="TextBox 27">
            <a:extLst>
              <a:ext uri="{FF2B5EF4-FFF2-40B4-BE49-F238E27FC236}">
                <a16:creationId xmlns:a16="http://schemas.microsoft.com/office/drawing/2014/main" id="{771FA987-ED35-3A37-E46C-1432376A0CED}"/>
              </a:ext>
            </a:extLst>
          </p:cNvPr>
          <p:cNvSpPr txBox="1"/>
          <p:nvPr/>
        </p:nvSpPr>
        <p:spPr>
          <a:xfrm>
            <a:off x="9801444" y="3120653"/>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29" name="TextBox 28">
            <a:extLst>
              <a:ext uri="{FF2B5EF4-FFF2-40B4-BE49-F238E27FC236}">
                <a16:creationId xmlns:a16="http://schemas.microsoft.com/office/drawing/2014/main" id="{6B98C925-B4B2-73C0-6527-DF25E5B697CF}"/>
              </a:ext>
            </a:extLst>
          </p:cNvPr>
          <p:cNvSpPr txBox="1"/>
          <p:nvPr/>
        </p:nvSpPr>
        <p:spPr>
          <a:xfrm>
            <a:off x="10554584" y="2801677"/>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30" name="TextBox 29">
            <a:extLst>
              <a:ext uri="{FF2B5EF4-FFF2-40B4-BE49-F238E27FC236}">
                <a16:creationId xmlns:a16="http://schemas.microsoft.com/office/drawing/2014/main" id="{6B72671E-B6E6-F1F8-DFB7-053A6660F0BF}"/>
              </a:ext>
            </a:extLst>
          </p:cNvPr>
          <p:cNvSpPr txBox="1"/>
          <p:nvPr/>
        </p:nvSpPr>
        <p:spPr>
          <a:xfrm>
            <a:off x="10528003" y="2340932"/>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31" name="TextBox 30">
            <a:extLst>
              <a:ext uri="{FF2B5EF4-FFF2-40B4-BE49-F238E27FC236}">
                <a16:creationId xmlns:a16="http://schemas.microsoft.com/office/drawing/2014/main" id="{79295D20-30FB-426F-761B-85A772510F28}"/>
              </a:ext>
            </a:extLst>
          </p:cNvPr>
          <p:cNvSpPr txBox="1"/>
          <p:nvPr/>
        </p:nvSpPr>
        <p:spPr>
          <a:xfrm>
            <a:off x="9757143" y="2571304"/>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32" name="TextBox 31">
            <a:extLst>
              <a:ext uri="{FF2B5EF4-FFF2-40B4-BE49-F238E27FC236}">
                <a16:creationId xmlns:a16="http://schemas.microsoft.com/office/drawing/2014/main" id="{C754C802-0F19-67D0-55A6-7731D3C4E391}"/>
              </a:ext>
            </a:extLst>
          </p:cNvPr>
          <p:cNvSpPr txBox="1"/>
          <p:nvPr/>
        </p:nvSpPr>
        <p:spPr>
          <a:xfrm>
            <a:off x="10820397" y="3085211"/>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33" name="TextBox 32">
            <a:extLst>
              <a:ext uri="{FF2B5EF4-FFF2-40B4-BE49-F238E27FC236}">
                <a16:creationId xmlns:a16="http://schemas.microsoft.com/office/drawing/2014/main" id="{4995083B-E84F-9F06-221C-27D983EBB0DE}"/>
              </a:ext>
            </a:extLst>
          </p:cNvPr>
          <p:cNvSpPr txBox="1"/>
          <p:nvPr/>
        </p:nvSpPr>
        <p:spPr>
          <a:xfrm>
            <a:off x="10005234" y="2828257"/>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
        <p:nvSpPr>
          <p:cNvPr id="34" name="TextBox 33">
            <a:extLst>
              <a:ext uri="{FF2B5EF4-FFF2-40B4-BE49-F238E27FC236}">
                <a16:creationId xmlns:a16="http://schemas.microsoft.com/office/drawing/2014/main" id="{ACCD872E-1EC2-94D4-FB4A-E1DDE59C7AE6}"/>
              </a:ext>
            </a:extLst>
          </p:cNvPr>
          <p:cNvSpPr txBox="1"/>
          <p:nvPr/>
        </p:nvSpPr>
        <p:spPr>
          <a:xfrm>
            <a:off x="10820397" y="2057396"/>
            <a:ext cx="297711" cy="3166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B</a:t>
            </a:r>
          </a:p>
        </p:txBody>
      </p:sp>
    </p:spTree>
    <p:extLst>
      <p:ext uri="{BB962C8B-B14F-4D97-AF65-F5344CB8AC3E}">
        <p14:creationId xmlns:p14="http://schemas.microsoft.com/office/powerpoint/2010/main" val="241236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CE9D-D513-49DF-B6AB-9E5915091501}"/>
              </a:ext>
            </a:extLst>
          </p:cNvPr>
          <p:cNvSpPr>
            <a:spLocks noGrp="1"/>
          </p:cNvSpPr>
          <p:nvPr>
            <p:ph type="title"/>
          </p:nvPr>
        </p:nvSpPr>
        <p:spPr>
          <a:xfrm>
            <a:off x="2062716" y="340284"/>
            <a:ext cx="9601200" cy="1485900"/>
          </a:xfrm>
        </p:spPr>
        <p:txBody>
          <a:bodyPr/>
          <a:lstStyle/>
          <a:p>
            <a:r>
              <a:rPr lang="en-US" dirty="0" err="1"/>
              <a:t>Bellwork</a:t>
            </a:r>
            <a:r>
              <a:rPr lang="en-US" dirty="0"/>
              <a:t> </a:t>
            </a:r>
            <a:endParaRPr lang="en-US"/>
          </a:p>
        </p:txBody>
      </p:sp>
      <p:sp>
        <p:nvSpPr>
          <p:cNvPr id="3" name="Text Placeholder 2">
            <a:extLst>
              <a:ext uri="{FF2B5EF4-FFF2-40B4-BE49-F238E27FC236}">
                <a16:creationId xmlns:a16="http://schemas.microsoft.com/office/drawing/2014/main" id="{6C1413C7-C228-44D8-BBBC-936F6B4DBA90}"/>
              </a:ext>
            </a:extLst>
          </p:cNvPr>
          <p:cNvSpPr>
            <a:spLocks noGrp="1"/>
          </p:cNvSpPr>
          <p:nvPr>
            <p:ph type="body" idx="1"/>
          </p:nvPr>
        </p:nvSpPr>
        <p:spPr>
          <a:xfrm>
            <a:off x="1212112" y="1205064"/>
            <a:ext cx="9601200" cy="3492626"/>
          </a:xfrm>
        </p:spPr>
        <p:txBody>
          <a:bodyPr/>
          <a:lstStyle/>
          <a:p>
            <a:pPr marL="114300" indent="0">
              <a:buNone/>
            </a:pPr>
            <a:r>
              <a:rPr lang="en-US" sz="2400" dirty="0"/>
              <a:t>Native American communities have cultivated many different varieties of corn adapted specifically to the southwest bioregion. These varieties have evolved over thousands of years of cultivation by native nations. </a:t>
            </a:r>
          </a:p>
          <a:p>
            <a:pPr marL="114300" indent="0">
              <a:buNone/>
            </a:pPr>
            <a:r>
              <a:rPr lang="en-US" sz="2400" dirty="0"/>
              <a:t>A) Why are these  types of corn different colors and sizes?</a:t>
            </a:r>
          </a:p>
          <a:p>
            <a:pPr marL="114300" indent="0">
              <a:buNone/>
            </a:pPr>
            <a:r>
              <a:rPr lang="en-US" sz="2400" dirty="0"/>
              <a:t>B) Why is corn considered a fundamental, or "staple" crop across the world?</a:t>
            </a:r>
          </a:p>
        </p:txBody>
      </p:sp>
      <p:pic>
        <p:nvPicPr>
          <p:cNvPr id="4" name="Picture 4">
            <a:extLst>
              <a:ext uri="{FF2B5EF4-FFF2-40B4-BE49-F238E27FC236}">
                <a16:creationId xmlns:a16="http://schemas.microsoft.com/office/drawing/2014/main" id="{390CCEAF-F20B-42FD-9A9B-DA1656B86B6A}"/>
              </a:ext>
            </a:extLst>
          </p:cNvPr>
          <p:cNvPicPr>
            <a:picLocks noChangeAspect="1"/>
          </p:cNvPicPr>
          <p:nvPr/>
        </p:nvPicPr>
        <p:blipFill>
          <a:blip r:embed="rId2"/>
          <a:stretch>
            <a:fillRect/>
          </a:stretch>
        </p:blipFill>
        <p:spPr>
          <a:xfrm>
            <a:off x="3545959" y="3667347"/>
            <a:ext cx="6464595" cy="2686493"/>
          </a:xfrm>
          <a:prstGeom prst="rect">
            <a:avLst/>
          </a:prstGeom>
        </p:spPr>
      </p:pic>
    </p:spTree>
    <p:extLst>
      <p:ext uri="{BB962C8B-B14F-4D97-AF65-F5344CB8AC3E}">
        <p14:creationId xmlns:p14="http://schemas.microsoft.com/office/powerpoint/2010/main" val="410344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83C-EF80-6E65-3007-402F4894EAC4}"/>
              </a:ext>
            </a:extLst>
          </p:cNvPr>
          <p:cNvSpPr>
            <a:spLocks noGrp="1"/>
          </p:cNvSpPr>
          <p:nvPr>
            <p:ph type="title"/>
          </p:nvPr>
        </p:nvSpPr>
        <p:spPr>
          <a:xfrm>
            <a:off x="1088065" y="1252432"/>
            <a:ext cx="9601200" cy="1485900"/>
          </a:xfrm>
        </p:spPr>
        <p:txBody>
          <a:bodyPr/>
          <a:lstStyle/>
          <a:p>
            <a:r>
              <a:rPr lang="en-US" dirty="0"/>
              <a:t>Map Example 2</a:t>
            </a:r>
          </a:p>
        </p:txBody>
      </p:sp>
      <p:sp>
        <p:nvSpPr>
          <p:cNvPr id="3" name="Text Placeholder 2">
            <a:extLst>
              <a:ext uri="{FF2B5EF4-FFF2-40B4-BE49-F238E27FC236}">
                <a16:creationId xmlns:a16="http://schemas.microsoft.com/office/drawing/2014/main" id="{C12E4600-47DF-844E-09E9-267DB7CB5EF0}"/>
              </a:ext>
            </a:extLst>
          </p:cNvPr>
          <p:cNvSpPr>
            <a:spLocks noGrp="1"/>
          </p:cNvSpPr>
          <p:nvPr>
            <p:ph type="body" idx="1"/>
          </p:nvPr>
        </p:nvSpPr>
        <p:spPr>
          <a:xfrm>
            <a:off x="1088065" y="1842091"/>
            <a:ext cx="5729177" cy="4175810"/>
          </a:xfrm>
        </p:spPr>
        <p:txBody>
          <a:bodyPr>
            <a:normAutofit/>
          </a:bodyPr>
          <a:lstStyle/>
          <a:p>
            <a:pPr marL="114300" indent="0">
              <a:buNone/>
            </a:pPr>
            <a:r>
              <a:rPr lang="en-US" sz="2400" dirty="0"/>
              <a:t>This is an example of a flower garden design but it can give you ideas on how to draw your plan and label your plants.</a:t>
            </a:r>
          </a:p>
          <a:p>
            <a:pPr marL="114300" indent="0">
              <a:buNone/>
            </a:pPr>
            <a:endParaRPr lang="en-US" dirty="0"/>
          </a:p>
        </p:txBody>
      </p:sp>
      <p:pic>
        <p:nvPicPr>
          <p:cNvPr id="7" name="Picture 6" descr="A picture containing text, receipt&#10;&#10;Description automatically generated">
            <a:extLst>
              <a:ext uri="{FF2B5EF4-FFF2-40B4-BE49-F238E27FC236}">
                <a16:creationId xmlns:a16="http://schemas.microsoft.com/office/drawing/2014/main" id="{2A53FBC2-CEC1-D06B-898B-4AD2D2D39B4B}"/>
              </a:ext>
            </a:extLst>
          </p:cNvPr>
          <p:cNvPicPr>
            <a:picLocks noChangeAspect="1"/>
          </p:cNvPicPr>
          <p:nvPr/>
        </p:nvPicPr>
        <p:blipFill>
          <a:blip r:embed="rId2"/>
          <a:stretch>
            <a:fillRect/>
          </a:stretch>
        </p:blipFill>
        <p:spPr>
          <a:xfrm>
            <a:off x="7100777" y="1871815"/>
            <a:ext cx="4926626" cy="3421887"/>
          </a:xfrm>
          <a:prstGeom prst="rect">
            <a:avLst/>
          </a:prstGeom>
        </p:spPr>
      </p:pic>
    </p:spTree>
    <p:extLst>
      <p:ext uri="{BB962C8B-B14F-4D97-AF65-F5344CB8AC3E}">
        <p14:creationId xmlns:p14="http://schemas.microsoft.com/office/powerpoint/2010/main" val="13716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83C-EF80-6E65-3007-402F4894EAC4}"/>
              </a:ext>
            </a:extLst>
          </p:cNvPr>
          <p:cNvSpPr>
            <a:spLocks noGrp="1"/>
          </p:cNvSpPr>
          <p:nvPr>
            <p:ph type="title"/>
          </p:nvPr>
        </p:nvSpPr>
        <p:spPr>
          <a:xfrm>
            <a:off x="1841157" y="869373"/>
            <a:ext cx="9601200" cy="713226"/>
          </a:xfrm>
        </p:spPr>
        <p:txBody>
          <a:bodyPr>
            <a:normAutofit/>
          </a:bodyPr>
          <a:lstStyle/>
          <a:p>
            <a:r>
              <a:rPr lang="en-US" sz="3600" dirty="0"/>
              <a:t>Map Example 3: Wampanoag Methods</a:t>
            </a:r>
          </a:p>
        </p:txBody>
      </p:sp>
      <p:sp>
        <p:nvSpPr>
          <p:cNvPr id="3" name="Text Placeholder 2">
            <a:extLst>
              <a:ext uri="{FF2B5EF4-FFF2-40B4-BE49-F238E27FC236}">
                <a16:creationId xmlns:a16="http://schemas.microsoft.com/office/drawing/2014/main" id="{C12E4600-47DF-844E-09E9-267DB7CB5EF0}"/>
              </a:ext>
            </a:extLst>
          </p:cNvPr>
          <p:cNvSpPr>
            <a:spLocks noGrp="1"/>
          </p:cNvSpPr>
          <p:nvPr>
            <p:ph type="body" idx="1"/>
          </p:nvPr>
        </p:nvSpPr>
        <p:spPr>
          <a:xfrm>
            <a:off x="9860693" y="3005623"/>
            <a:ext cx="2134630" cy="2996576"/>
          </a:xfrm>
        </p:spPr>
        <p:txBody>
          <a:bodyPr>
            <a:normAutofit/>
          </a:bodyPr>
          <a:lstStyle/>
          <a:p>
            <a:pPr marL="114300" indent="0">
              <a:buNone/>
            </a:pPr>
            <a:r>
              <a:rPr lang="en-US" sz="2400" b="1" dirty="0"/>
              <a:t>Source: </a:t>
            </a:r>
            <a:r>
              <a:rPr lang="en-US" dirty="0">
                <a:hlinkClick r:id="rId2"/>
              </a:rPr>
              <a:t>https://www.groworganic.com/blogs/articles/three-sisters-companion-planting-method</a:t>
            </a:r>
            <a:endParaRPr lang="en-US" sz="2400" dirty="0"/>
          </a:p>
        </p:txBody>
      </p:sp>
      <p:pic>
        <p:nvPicPr>
          <p:cNvPr id="8" name="Picture 7" descr="Diagram&#10;&#10;Description automatically generated">
            <a:extLst>
              <a:ext uri="{FF2B5EF4-FFF2-40B4-BE49-F238E27FC236}">
                <a16:creationId xmlns:a16="http://schemas.microsoft.com/office/drawing/2014/main" id="{92136840-86BE-515D-38DD-95B72840C4CD}"/>
              </a:ext>
            </a:extLst>
          </p:cNvPr>
          <p:cNvPicPr>
            <a:picLocks noChangeAspect="1"/>
          </p:cNvPicPr>
          <p:nvPr/>
        </p:nvPicPr>
        <p:blipFill>
          <a:blip r:embed="rId3"/>
          <a:stretch>
            <a:fillRect/>
          </a:stretch>
        </p:blipFill>
        <p:spPr>
          <a:xfrm>
            <a:off x="1700298" y="1582599"/>
            <a:ext cx="8048625" cy="4419600"/>
          </a:xfrm>
          <a:prstGeom prst="rect">
            <a:avLst/>
          </a:prstGeom>
        </p:spPr>
      </p:pic>
    </p:spTree>
    <p:extLst>
      <p:ext uri="{BB962C8B-B14F-4D97-AF65-F5344CB8AC3E}">
        <p14:creationId xmlns:p14="http://schemas.microsoft.com/office/powerpoint/2010/main" val="308860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B83C-EF80-6E65-3007-402F4894EAC4}"/>
              </a:ext>
            </a:extLst>
          </p:cNvPr>
          <p:cNvSpPr>
            <a:spLocks noGrp="1"/>
          </p:cNvSpPr>
          <p:nvPr>
            <p:ph type="title"/>
          </p:nvPr>
        </p:nvSpPr>
        <p:spPr/>
        <p:txBody>
          <a:bodyPr/>
          <a:lstStyle/>
          <a:p>
            <a:r>
              <a:rPr lang="en-US" dirty="0"/>
              <a:t>Share Design Ideas</a:t>
            </a:r>
          </a:p>
        </p:txBody>
      </p:sp>
      <p:sp>
        <p:nvSpPr>
          <p:cNvPr id="3" name="Text Placeholder 2">
            <a:extLst>
              <a:ext uri="{FF2B5EF4-FFF2-40B4-BE49-F238E27FC236}">
                <a16:creationId xmlns:a16="http://schemas.microsoft.com/office/drawing/2014/main" id="{C12E4600-47DF-844E-09E9-267DB7CB5EF0}"/>
              </a:ext>
            </a:extLst>
          </p:cNvPr>
          <p:cNvSpPr>
            <a:spLocks noGrp="1"/>
          </p:cNvSpPr>
          <p:nvPr>
            <p:ph type="body" idx="1"/>
          </p:nvPr>
        </p:nvSpPr>
        <p:spPr>
          <a:xfrm>
            <a:off x="1219200" y="2033948"/>
            <a:ext cx="6400130" cy="2754623"/>
          </a:xfrm>
        </p:spPr>
        <p:txBody>
          <a:bodyPr>
            <a:normAutofit/>
          </a:bodyPr>
          <a:lstStyle/>
          <a:p>
            <a:pPr marL="457200" marR="0" lvl="0" indent="-342900" algn="l" defTabSz="914400" rtl="0" eaLnBrk="1" fontAlgn="auto" latinLnBrk="0" hangingPunct="1">
              <a:lnSpc>
                <a:spcPct val="94000"/>
              </a:lnSpc>
              <a:spcBef>
                <a:spcPts val="1000"/>
              </a:spcBef>
              <a:spcAft>
                <a:spcPts val="0"/>
              </a:spcAft>
              <a:buClr>
                <a:srgbClr val="191B0E"/>
              </a:buClr>
              <a:buSzPts val="1800"/>
              <a:buFont typeface="Libre Franklin"/>
              <a:buChar char="■"/>
              <a:tabLst/>
              <a:defRPr/>
            </a:pPr>
            <a:r>
              <a:rPr kumimoji="0" lang="en-US" sz="2000" b="0" i="0" u="none" strike="noStrike" kern="0" cap="none" spc="0" normalizeH="0" baseline="0" noProof="0" dirty="0">
                <a:ln>
                  <a:noFill/>
                </a:ln>
                <a:solidFill>
                  <a:srgbClr val="191B0E"/>
                </a:solidFill>
                <a:effectLst/>
                <a:uLnTx/>
                <a:uFillTx/>
                <a:latin typeface="Candara"/>
                <a:sym typeface="Candara"/>
              </a:rPr>
              <a:t>Hang the garden maps up on the wall in your learning space and compare designs. </a:t>
            </a:r>
          </a:p>
          <a:p>
            <a:pPr marL="457200" marR="0" lvl="0" indent="-342900" algn="l" defTabSz="914400" rtl="0" eaLnBrk="1" fontAlgn="auto" latinLnBrk="0" hangingPunct="1">
              <a:lnSpc>
                <a:spcPct val="94000"/>
              </a:lnSpc>
              <a:spcBef>
                <a:spcPts val="1000"/>
              </a:spcBef>
              <a:spcAft>
                <a:spcPts val="0"/>
              </a:spcAft>
              <a:buClr>
                <a:srgbClr val="191B0E"/>
              </a:buClr>
              <a:buSzPts val="1800"/>
              <a:buFont typeface="Libre Franklin"/>
              <a:buChar char="■"/>
              <a:tabLst/>
              <a:defRPr/>
            </a:pPr>
            <a:r>
              <a:rPr kumimoji="0" lang="en-US" sz="2000" b="0" i="0" u="none" strike="noStrike" kern="0" cap="none" spc="0" normalizeH="0" baseline="0" noProof="0" dirty="0">
                <a:ln>
                  <a:noFill/>
                </a:ln>
                <a:solidFill>
                  <a:srgbClr val="191B0E"/>
                </a:solidFill>
                <a:effectLst/>
                <a:uLnTx/>
                <a:uFillTx/>
                <a:latin typeface="Candara"/>
                <a:sym typeface="Candara"/>
              </a:rPr>
              <a:t>Pick a design that someone else created that you like and tell them something you like about their design. </a:t>
            </a:r>
          </a:p>
          <a:p>
            <a:pPr marL="114300" indent="0">
              <a:buNone/>
            </a:pPr>
            <a:endParaRPr lang="en-US" dirty="0"/>
          </a:p>
        </p:txBody>
      </p:sp>
      <p:pic>
        <p:nvPicPr>
          <p:cNvPr id="5" name="Picture 4" descr="Chart, bubble chart&#10;&#10;Description automatically generated">
            <a:extLst>
              <a:ext uri="{FF2B5EF4-FFF2-40B4-BE49-F238E27FC236}">
                <a16:creationId xmlns:a16="http://schemas.microsoft.com/office/drawing/2014/main" id="{0EC03384-1526-CAB2-434F-F76ACCC49B46}"/>
              </a:ext>
            </a:extLst>
          </p:cNvPr>
          <p:cNvPicPr>
            <a:picLocks noChangeAspect="1"/>
          </p:cNvPicPr>
          <p:nvPr/>
        </p:nvPicPr>
        <p:blipFill>
          <a:blip r:embed="rId2"/>
          <a:stretch>
            <a:fillRect/>
          </a:stretch>
        </p:blipFill>
        <p:spPr>
          <a:xfrm>
            <a:off x="7976286" y="2033948"/>
            <a:ext cx="3280049" cy="3983953"/>
          </a:xfrm>
          <a:prstGeom prst="rect">
            <a:avLst/>
          </a:prstGeom>
        </p:spPr>
      </p:pic>
    </p:spTree>
    <p:extLst>
      <p:ext uri="{BB962C8B-B14F-4D97-AF65-F5344CB8AC3E}">
        <p14:creationId xmlns:p14="http://schemas.microsoft.com/office/powerpoint/2010/main" val="143183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71A8-B476-4A9F-A9E0-13D9EF4D912F}"/>
              </a:ext>
            </a:extLst>
          </p:cNvPr>
          <p:cNvSpPr>
            <a:spLocks noGrp="1"/>
          </p:cNvSpPr>
          <p:nvPr>
            <p:ph type="title"/>
          </p:nvPr>
        </p:nvSpPr>
        <p:spPr/>
        <p:txBody>
          <a:bodyPr/>
          <a:lstStyle/>
          <a:p>
            <a:r>
              <a:rPr lang="en-US" dirty="0"/>
              <a:t>Leveling Up </a:t>
            </a:r>
          </a:p>
        </p:txBody>
      </p:sp>
      <p:sp>
        <p:nvSpPr>
          <p:cNvPr id="3" name="Text Placeholder 2">
            <a:extLst>
              <a:ext uri="{FF2B5EF4-FFF2-40B4-BE49-F238E27FC236}">
                <a16:creationId xmlns:a16="http://schemas.microsoft.com/office/drawing/2014/main" id="{1B6682C6-CA32-450A-9593-A1ADB21EB7DE}"/>
              </a:ext>
            </a:extLst>
          </p:cNvPr>
          <p:cNvSpPr>
            <a:spLocks noGrp="1"/>
          </p:cNvSpPr>
          <p:nvPr>
            <p:ph type="body" idx="1"/>
          </p:nvPr>
        </p:nvSpPr>
        <p:spPr>
          <a:xfrm>
            <a:off x="1300716" y="1940484"/>
            <a:ext cx="9601200" cy="3891346"/>
          </a:xfrm>
        </p:spPr>
        <p:txBody>
          <a:bodyPr spcFirstLastPara="1" wrap="square" lIns="91425" tIns="45700" rIns="91425" bIns="45700" anchor="t" anchorCtr="0">
            <a:noAutofit/>
          </a:bodyPr>
          <a:lstStyle/>
          <a:p>
            <a:pPr marL="114300" indent="0">
              <a:buNone/>
            </a:pPr>
            <a:r>
              <a:rPr lang="en-US" sz="3200"/>
              <a:t>All three sisters are warm season crops. When </a:t>
            </a:r>
            <a:r>
              <a:rPr lang="en-US" sz="3200" dirty="0"/>
              <a:t>planted together, there is a definite order to which sister you plant in order. </a:t>
            </a:r>
            <a:r>
              <a:rPr lang="en-US" sz="3200" i="1" dirty="0"/>
              <a:t>Think about what you have learned about the three sisters-</a:t>
            </a:r>
          </a:p>
          <a:p>
            <a:pPr marL="114300" indent="0">
              <a:buNone/>
            </a:pPr>
            <a:r>
              <a:rPr lang="en-US" sz="3200" b="1" dirty="0"/>
              <a:t>A) Which sister would you plant first? Why?</a:t>
            </a:r>
          </a:p>
          <a:p>
            <a:pPr marL="114300" indent="0">
              <a:buNone/>
            </a:pPr>
            <a:r>
              <a:rPr lang="en-US" sz="3200" b="1" dirty="0"/>
              <a:t>B) Which sister would you plant second? Why?</a:t>
            </a:r>
          </a:p>
          <a:p>
            <a:pPr marL="114300" indent="0">
              <a:buNone/>
            </a:pPr>
            <a:r>
              <a:rPr lang="en-US" sz="3200" b="1" dirty="0"/>
              <a:t>C) Which sister would you plant last? Why?</a:t>
            </a:r>
          </a:p>
        </p:txBody>
      </p:sp>
    </p:spTree>
    <p:extLst>
      <p:ext uri="{BB962C8B-B14F-4D97-AF65-F5344CB8AC3E}">
        <p14:creationId xmlns:p14="http://schemas.microsoft.com/office/powerpoint/2010/main" val="54258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FB6052-BAF3-4775-B622-E88209C824AB}"/>
              </a:ext>
            </a:extLst>
          </p:cNvPr>
          <p:cNvSpPr>
            <a:spLocks noGrp="1"/>
          </p:cNvSpPr>
          <p:nvPr>
            <p:ph type="body" idx="1"/>
          </p:nvPr>
        </p:nvSpPr>
        <p:spPr>
          <a:xfrm>
            <a:off x="1091801" y="2021664"/>
            <a:ext cx="9601200" cy="3492626"/>
          </a:xfrm>
        </p:spPr>
        <p:txBody>
          <a:bodyPr/>
          <a:lstStyle/>
          <a:p>
            <a:pPr marL="628650" indent="-514350">
              <a:buAutoNum type="arabicPeriod"/>
            </a:pPr>
            <a:r>
              <a:rPr lang="en-US" sz="2800" dirty="0"/>
              <a:t>Corn is planted first, so it can grow tall over the other crops.</a:t>
            </a:r>
            <a:endParaRPr lang="en-US" dirty="0"/>
          </a:p>
          <a:p>
            <a:pPr marL="628650" indent="-514350">
              <a:buAutoNum type="arabicPeriod"/>
            </a:pPr>
            <a:r>
              <a:rPr lang="en-US" sz="2800" dirty="0"/>
              <a:t>Beans are planted when the corn is a few inches tall so it can climb the corn stalks. </a:t>
            </a:r>
          </a:p>
          <a:p>
            <a:pPr marL="628650" indent="-514350">
              <a:buAutoNum type="arabicPeriod"/>
            </a:pPr>
            <a:r>
              <a:rPr lang="en-US" sz="2800" dirty="0"/>
              <a:t>Squash is planted last after the beans have emerged from the soil, so the large leaves don't block the growth of the other sisters. </a:t>
            </a:r>
          </a:p>
        </p:txBody>
      </p:sp>
      <p:sp>
        <p:nvSpPr>
          <p:cNvPr id="2" name="Title 1">
            <a:extLst>
              <a:ext uri="{FF2B5EF4-FFF2-40B4-BE49-F238E27FC236}">
                <a16:creationId xmlns:a16="http://schemas.microsoft.com/office/drawing/2014/main" id="{33ADE83D-B275-87F5-6DFA-45CC1A13B31A}"/>
              </a:ext>
            </a:extLst>
          </p:cNvPr>
          <p:cNvSpPr>
            <a:spLocks noGrp="1"/>
          </p:cNvSpPr>
          <p:nvPr>
            <p:ph type="title"/>
          </p:nvPr>
        </p:nvSpPr>
        <p:spPr>
          <a:xfrm>
            <a:off x="1371600" y="1128865"/>
            <a:ext cx="9601200" cy="1485900"/>
          </a:xfrm>
        </p:spPr>
        <p:txBody>
          <a:bodyPr/>
          <a:lstStyle/>
          <a:p>
            <a:r>
              <a:rPr lang="en-US" dirty="0"/>
              <a:t>Leveling Up- Answers </a:t>
            </a:r>
          </a:p>
        </p:txBody>
      </p:sp>
    </p:spTree>
    <p:extLst>
      <p:ext uri="{BB962C8B-B14F-4D97-AF65-F5344CB8AC3E}">
        <p14:creationId xmlns:p14="http://schemas.microsoft.com/office/powerpoint/2010/main" val="3423799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C64E2-F1F0-2512-C681-CC74E3520EEF}"/>
              </a:ext>
            </a:extLst>
          </p:cNvPr>
          <p:cNvSpPr>
            <a:spLocks noGrp="1"/>
          </p:cNvSpPr>
          <p:nvPr>
            <p:ph type="title"/>
          </p:nvPr>
        </p:nvSpPr>
        <p:spPr/>
        <p:txBody>
          <a:bodyPr/>
          <a:lstStyle/>
          <a:p>
            <a:r>
              <a:rPr lang="en-US" dirty="0"/>
              <a:t>Exit Ticket</a:t>
            </a:r>
          </a:p>
        </p:txBody>
      </p:sp>
      <p:sp>
        <p:nvSpPr>
          <p:cNvPr id="3" name="Text Placeholder 2">
            <a:extLst>
              <a:ext uri="{FF2B5EF4-FFF2-40B4-BE49-F238E27FC236}">
                <a16:creationId xmlns:a16="http://schemas.microsoft.com/office/drawing/2014/main" id="{5D86ED75-6C9A-69EB-82CE-2F934A7B535D}"/>
              </a:ext>
            </a:extLst>
          </p:cNvPr>
          <p:cNvSpPr>
            <a:spLocks noGrp="1"/>
          </p:cNvSpPr>
          <p:nvPr>
            <p:ph type="body" idx="1"/>
          </p:nvPr>
        </p:nvSpPr>
        <p:spPr>
          <a:xfrm>
            <a:off x="1300716" y="1940484"/>
            <a:ext cx="9601200" cy="4041974"/>
          </a:xfrm>
        </p:spPr>
        <p:txBody>
          <a:bodyPr spcFirstLastPara="1" wrap="square" lIns="91425" tIns="45700" rIns="91425" bIns="45700" anchor="t" anchorCtr="0">
            <a:noAutofit/>
          </a:bodyPr>
          <a:lstStyle/>
          <a:p>
            <a:pPr marL="114300" indent="0">
              <a:buNone/>
            </a:pPr>
            <a:r>
              <a:rPr lang="en-US" sz="2400" b="1" dirty="0"/>
              <a:t>Directions: </a:t>
            </a:r>
            <a:r>
              <a:rPr lang="en-US" sz="2400" dirty="0"/>
              <a:t>Go to </a:t>
            </a:r>
            <a:r>
              <a:rPr lang="en-US" sz="2400" dirty="0">
                <a:hlinkClick r:id="rId3"/>
              </a:rPr>
              <a:t>https://www.nativeseeds.org/pages/seeds</a:t>
            </a:r>
            <a:r>
              <a:rPr lang="en-US" sz="2400" dirty="0"/>
              <a:t> and pick 2 seed packets for each of the plants you chose for your three sisters' garden. Add them to your cart on the website or add up the total price on your own.</a:t>
            </a:r>
            <a:endParaRPr lang="en-US" dirty="0"/>
          </a:p>
          <a:p>
            <a:pPr marL="114300" indent="0">
              <a:buNone/>
            </a:pPr>
            <a:r>
              <a:rPr lang="en-US" sz="2800" dirty="0"/>
              <a:t>1. How much would it cost to purchase seeds for your garden? </a:t>
            </a:r>
          </a:p>
          <a:p>
            <a:pPr marL="114300" indent="0">
              <a:buNone/>
            </a:pPr>
            <a:r>
              <a:rPr lang="en-US" sz="2800" dirty="0"/>
              <a:t>2. Where and when could you plant this garden? Is there a community calendar for planting in your community?</a:t>
            </a:r>
          </a:p>
        </p:txBody>
      </p:sp>
    </p:spTree>
    <p:extLst>
      <p:ext uri="{BB962C8B-B14F-4D97-AF65-F5344CB8AC3E}">
        <p14:creationId xmlns:p14="http://schemas.microsoft.com/office/powerpoint/2010/main" val="20576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EE49-60A0-C051-45A0-F89524F846EC}"/>
              </a:ext>
            </a:extLst>
          </p:cNvPr>
          <p:cNvSpPr>
            <a:spLocks noGrp="1"/>
          </p:cNvSpPr>
          <p:nvPr>
            <p:ph type="title"/>
          </p:nvPr>
        </p:nvSpPr>
        <p:spPr/>
        <p:txBody>
          <a:bodyPr/>
          <a:lstStyle/>
          <a:p>
            <a:r>
              <a:rPr lang="en-US" dirty="0"/>
              <a:t>Free Seeds for Schools</a:t>
            </a:r>
          </a:p>
        </p:txBody>
      </p:sp>
      <p:sp>
        <p:nvSpPr>
          <p:cNvPr id="3" name="Text Placeholder 2">
            <a:extLst>
              <a:ext uri="{FF2B5EF4-FFF2-40B4-BE49-F238E27FC236}">
                <a16:creationId xmlns:a16="http://schemas.microsoft.com/office/drawing/2014/main" id="{3F2661B5-8686-D0D8-CA23-98758F904562}"/>
              </a:ext>
            </a:extLst>
          </p:cNvPr>
          <p:cNvSpPr>
            <a:spLocks noGrp="1"/>
          </p:cNvSpPr>
          <p:nvPr>
            <p:ph type="body" idx="1"/>
          </p:nvPr>
        </p:nvSpPr>
        <p:spPr/>
        <p:txBody>
          <a:bodyPr/>
          <a:lstStyle/>
          <a:p>
            <a:r>
              <a:rPr lang="en-US" sz="2800" dirty="0"/>
              <a:t>Apply for a community seed grant here- </a:t>
            </a:r>
            <a:r>
              <a:rPr lang="en-US" sz="2800" dirty="0">
                <a:hlinkClick r:id="rId2"/>
              </a:rPr>
              <a:t>https://www.nativeseeds.org/pages/community-seed-grants</a:t>
            </a:r>
            <a:r>
              <a:rPr lang="en-US" sz="2800" dirty="0"/>
              <a:t> </a:t>
            </a:r>
            <a:endParaRPr lang="en-US"/>
          </a:p>
        </p:txBody>
      </p:sp>
    </p:spTree>
    <p:extLst>
      <p:ext uri="{BB962C8B-B14F-4D97-AF65-F5344CB8AC3E}">
        <p14:creationId xmlns:p14="http://schemas.microsoft.com/office/powerpoint/2010/main" val="95980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5573" y="4430110"/>
            <a:ext cx="11132207" cy="2427891"/>
          </a:xfrm>
          <a:solidFill>
            <a:schemeClr val="bg1">
              <a:lumMod val="95000"/>
            </a:schemeClr>
          </a:solidFill>
        </p:spPr>
        <p:txBody>
          <a:bodyPr/>
          <a:lstStyle/>
          <a:p>
            <a:r>
              <a:rPr lang="en-US" sz="1600" b="1" dirty="0">
                <a:solidFill>
                  <a:schemeClr val="tx1"/>
                </a:solidFill>
              </a:rPr>
              <a:t>Sustainable </a:t>
            </a:r>
            <a:r>
              <a:rPr lang="en-US" sz="1600" b="1" dirty="0" err="1">
                <a:solidFill>
                  <a:schemeClr val="tx1"/>
                </a:solidFill>
              </a:rPr>
              <a:t>Bioeconomies</a:t>
            </a:r>
            <a:r>
              <a:rPr lang="en-US" sz="1600" b="1" dirty="0">
                <a:solidFill>
                  <a:schemeClr val="tx1"/>
                </a:solidFill>
              </a:rPr>
              <a:t> for Arid Regions Center of Excellence: https://sbar.arizona.edu</a:t>
            </a:r>
          </a:p>
          <a:p>
            <a:r>
              <a:rPr lang="en-US" sz="2133" dirty="0"/>
              <a:t>Any opinions, findings, conclusions, or recommendations expressed in this </a:t>
            </a:r>
            <a:r>
              <a:rPr lang="en-US" sz="2133" dirty="0">
                <a:solidFill>
                  <a:schemeClr val="bg1">
                    <a:lumMod val="50000"/>
                  </a:schemeClr>
                </a:solidFill>
              </a:rPr>
              <a:t>PowerPoint lesson</a:t>
            </a:r>
            <a:r>
              <a:rPr lang="en-US" sz="2133" dirty="0"/>
              <a:t> are those of the author(s) and do not necessarily reflect the view of the U.S. Department of Agriculture. Grant # 2017-68005-26867.</a:t>
            </a:r>
          </a:p>
        </p:txBody>
      </p:sp>
      <p:sp>
        <p:nvSpPr>
          <p:cNvPr id="2" name="Title 1"/>
          <p:cNvSpPr>
            <a:spLocks noGrp="1"/>
          </p:cNvSpPr>
          <p:nvPr>
            <p:ph type="title"/>
          </p:nvPr>
        </p:nvSpPr>
        <p:spPr>
          <a:xfrm>
            <a:off x="939114" y="1804068"/>
            <a:ext cx="11132207" cy="1538435"/>
          </a:xfrm>
        </p:spPr>
        <p:txBody>
          <a:bodyPr>
            <a:normAutofit fontScale="90000"/>
          </a:bodyPr>
          <a:lstStyle/>
          <a:p>
            <a:r>
              <a:rPr lang="en-US" sz="2700" b="1" dirty="0">
                <a:latin typeface="+mn-lt"/>
                <a:cs typeface="Calibri"/>
              </a:rPr>
              <a:t>Author Biography</a:t>
            </a:r>
            <a:br>
              <a:rPr lang="en-US" sz="2700" b="1" dirty="0">
                <a:latin typeface="+mn-lt"/>
                <a:cs typeface="Calibri" panose="020F0502020204030204" pitchFamily="34" charset="0"/>
              </a:rPr>
            </a:br>
            <a:br>
              <a:rPr lang="en-US" sz="2700" b="1" dirty="0">
                <a:latin typeface="+mn-lt"/>
                <a:cs typeface="Calibri" panose="020F0502020204030204" pitchFamily="34" charset="0"/>
              </a:rPr>
            </a:br>
            <a:r>
              <a:rPr lang="en-US" sz="2000" b="1" dirty="0">
                <a:effectLst/>
                <a:latin typeface="+mn-lt"/>
                <a:ea typeface="Calibri" panose="020F0502020204030204" pitchFamily="34" charset="0"/>
                <a:cs typeface="Calibri"/>
              </a:rPr>
              <a:t>Matt Swanson</a:t>
            </a:r>
            <a:r>
              <a:rPr lang="en-US" sz="2000" dirty="0">
                <a:effectLst/>
                <a:latin typeface="+mn-lt"/>
                <a:ea typeface="Calibri" panose="020F0502020204030204" pitchFamily="34" charset="0"/>
                <a:cs typeface="Calibri"/>
              </a:rPr>
              <a:t>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3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2978" y="5945801"/>
            <a:ext cx="4303599" cy="75759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982" y="5910248"/>
            <a:ext cx="4823047" cy="791365"/>
          </a:xfrm>
          <a:prstGeom prst="rect">
            <a:avLst/>
          </a:prstGeom>
        </p:spPr>
      </p:pic>
      <p:sp>
        <p:nvSpPr>
          <p:cNvPr id="4" name="TextBox 3">
            <a:extLst>
              <a:ext uri="{FF2B5EF4-FFF2-40B4-BE49-F238E27FC236}">
                <a16:creationId xmlns:a16="http://schemas.microsoft.com/office/drawing/2014/main" id="{1E99C312-425D-EEBB-C4C9-A08C87D2DE20}"/>
              </a:ext>
            </a:extLst>
          </p:cNvPr>
          <p:cNvSpPr txBox="1"/>
          <p:nvPr/>
        </p:nvSpPr>
        <p:spPr>
          <a:xfrm>
            <a:off x="939114" y="3027565"/>
            <a:ext cx="10172739" cy="1692771"/>
          </a:xfrm>
          <a:prstGeom prst="rect">
            <a:avLst/>
          </a:prstGeom>
          <a:noFill/>
        </p:spPr>
        <p:txBody>
          <a:bodyPr wrap="square" rtlCol="0">
            <a:spAutoFit/>
          </a:bodyPr>
          <a:lstStyle/>
          <a:p>
            <a:pPr marL="0" marR="0" fontAlgn="base"/>
            <a:r>
              <a:rPr lang="en-US" sz="1800" dirty="0">
                <a:effectLst/>
                <a:latin typeface="+mj-lt"/>
                <a:ea typeface="Times New Roman" panose="02020603050405020304" pitchFamily="18" charset="0"/>
              </a:rPr>
              <a:t>Thank you to Juan Arias and the other members of the White Mountain Apache community who reviewed this lesson and provided invaluable feedback. </a:t>
            </a:r>
          </a:p>
          <a:p>
            <a:pPr marL="0" marR="0" fontAlgn="base"/>
            <a:r>
              <a:rPr lang="en-US" sz="1800" dirty="0">
                <a:effectLst/>
                <a:latin typeface="+mj-lt"/>
                <a:ea typeface="Times New Roman" panose="02020603050405020304" pitchFamily="18" charset="0"/>
              </a:rPr>
              <a:t>Thank you to Native Seeds SEARCH for their resources and outreach regarding native plant varieties in the Southwestern United States. Please visit their website at </a:t>
            </a:r>
            <a:r>
              <a:rPr lang="en-US" sz="1800" u="sng" dirty="0">
                <a:solidFill>
                  <a:srgbClr val="0066FF"/>
                </a:solidFill>
                <a:effectLst/>
                <a:latin typeface="+mj-lt"/>
                <a:ea typeface="Times New Roman" panose="02020603050405020304" pitchFamily="18" charset="0"/>
                <a:hlinkClick r:id="rId4"/>
              </a:rPr>
              <a:t>https://www.nativeseeds.org/</a:t>
            </a:r>
            <a:r>
              <a:rPr lang="en-US" sz="1800" u="sng" dirty="0">
                <a:solidFill>
                  <a:srgbClr val="0066FF"/>
                </a:solidFill>
                <a:latin typeface="+mj-lt"/>
                <a:ea typeface="Times New Roman" panose="02020603050405020304" pitchFamily="18" charset="0"/>
              </a:rPr>
              <a:t>.</a:t>
            </a:r>
            <a:endParaRPr lang="en-US" sz="1800" dirty="0">
              <a:effectLst/>
              <a:latin typeface="+mj-lt"/>
              <a:ea typeface="Times New Roman" panose="02020603050405020304" pitchFamily="18" charset="0"/>
            </a:endParaRPr>
          </a:p>
          <a:p>
            <a:endParaRPr lang="en-US" dirty="0"/>
          </a:p>
        </p:txBody>
      </p:sp>
    </p:spTree>
    <p:extLst>
      <p:ext uri="{BB962C8B-B14F-4D97-AF65-F5344CB8AC3E}">
        <p14:creationId xmlns:p14="http://schemas.microsoft.com/office/powerpoint/2010/main" val="37032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79F5-A2EE-94D9-3D2C-9081EBF2B371}"/>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DB558FAD-A8FB-4B75-1A96-E76004D31557}"/>
              </a:ext>
            </a:extLst>
          </p:cNvPr>
          <p:cNvSpPr>
            <a:spLocks noGrp="1"/>
          </p:cNvSpPr>
          <p:nvPr>
            <p:ph type="body" idx="1"/>
          </p:nvPr>
        </p:nvSpPr>
        <p:spPr>
          <a:xfrm>
            <a:off x="1256414" y="2099972"/>
            <a:ext cx="9601200" cy="3492626"/>
          </a:xfrm>
        </p:spPr>
        <p:txBody>
          <a:bodyPr>
            <a:normAutofit/>
          </a:bodyPr>
          <a:lstStyle/>
          <a:p>
            <a:r>
              <a:rPr lang="en-US" sz="2800" dirty="0"/>
              <a:t>In this lesson, you will understand the many benefits of carefully planting different types of crops that mutually benefit each other. You will design and plan out your own garden based upon what you have learned. </a:t>
            </a:r>
          </a:p>
        </p:txBody>
      </p:sp>
    </p:spTree>
    <p:extLst>
      <p:ext uri="{BB962C8B-B14F-4D97-AF65-F5344CB8AC3E}">
        <p14:creationId xmlns:p14="http://schemas.microsoft.com/office/powerpoint/2010/main" val="57721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17B4-A79F-4960-AA27-6AA0A8FA0D8B}"/>
              </a:ext>
            </a:extLst>
          </p:cNvPr>
          <p:cNvSpPr>
            <a:spLocks noGrp="1"/>
          </p:cNvSpPr>
          <p:nvPr>
            <p:ph type="title"/>
          </p:nvPr>
        </p:nvSpPr>
        <p:spPr/>
        <p:txBody>
          <a:bodyPr/>
          <a:lstStyle/>
          <a:p>
            <a:r>
              <a:rPr lang="en-US" dirty="0"/>
              <a:t>Three Sisters </a:t>
            </a:r>
          </a:p>
        </p:txBody>
      </p:sp>
      <p:sp>
        <p:nvSpPr>
          <p:cNvPr id="3" name="Text Placeholder 2">
            <a:extLst>
              <a:ext uri="{FF2B5EF4-FFF2-40B4-BE49-F238E27FC236}">
                <a16:creationId xmlns:a16="http://schemas.microsoft.com/office/drawing/2014/main" id="{11F908FA-FE98-4580-9B91-C838D0EA99C0}"/>
              </a:ext>
            </a:extLst>
          </p:cNvPr>
          <p:cNvSpPr>
            <a:spLocks noGrp="1"/>
          </p:cNvSpPr>
          <p:nvPr>
            <p:ph type="body" idx="1"/>
          </p:nvPr>
        </p:nvSpPr>
        <p:spPr>
          <a:xfrm>
            <a:off x="1371600" y="1763274"/>
            <a:ext cx="10026502" cy="3501486"/>
          </a:xfrm>
        </p:spPr>
        <p:txBody>
          <a:bodyPr/>
          <a:lstStyle/>
          <a:p>
            <a:r>
              <a:rPr lang="en-US" sz="2400" dirty="0"/>
              <a:t>For many Native American communities, three plants - corn, beans, and squash represent the most important crops and have been cultivated together for thousands of years. </a:t>
            </a:r>
            <a:endParaRPr lang="en-US"/>
          </a:p>
          <a:p>
            <a:r>
              <a:rPr lang="en-US" sz="2400" dirty="0"/>
              <a:t>The tradition of growing these three plants is based upon many years of careful observation and experience.</a:t>
            </a:r>
            <a:endParaRPr lang="en-US" dirty="0"/>
          </a:p>
        </p:txBody>
      </p:sp>
      <p:pic>
        <p:nvPicPr>
          <p:cNvPr id="4" name="Picture 4" descr="A picture containing corn, food, lined, different&#10;&#10;Description automatically generated">
            <a:extLst>
              <a:ext uri="{FF2B5EF4-FFF2-40B4-BE49-F238E27FC236}">
                <a16:creationId xmlns:a16="http://schemas.microsoft.com/office/drawing/2014/main" id="{DC0BDECC-CB35-9E2B-0103-8F06A6FCB17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7772" y="3866834"/>
            <a:ext cx="3671119" cy="2388621"/>
          </a:xfrm>
          <a:prstGeom prst="rect">
            <a:avLst/>
          </a:prstGeom>
        </p:spPr>
      </p:pic>
      <p:pic>
        <p:nvPicPr>
          <p:cNvPr id="11" name="Picture 11">
            <a:extLst>
              <a:ext uri="{FF2B5EF4-FFF2-40B4-BE49-F238E27FC236}">
                <a16:creationId xmlns:a16="http://schemas.microsoft.com/office/drawing/2014/main" id="{3CE986BD-C229-637D-D49C-B873C2AFD83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04239" y="3870651"/>
            <a:ext cx="3671119" cy="2391427"/>
          </a:xfrm>
          <a:prstGeom prst="rect">
            <a:avLst/>
          </a:prstGeom>
        </p:spPr>
      </p:pic>
      <p:pic>
        <p:nvPicPr>
          <p:cNvPr id="14" name="Picture 14" descr="Yellow Squash On Plant Free Stock Photo - Public Domain Pictures">
            <a:extLst>
              <a:ext uri="{FF2B5EF4-FFF2-40B4-BE49-F238E27FC236}">
                <a16:creationId xmlns:a16="http://schemas.microsoft.com/office/drawing/2014/main" id="{6225FDA9-D59F-BABA-920D-E39B98F5BB16}"/>
              </a:ext>
            </a:extLst>
          </p:cNvPr>
          <p:cNvPicPr>
            <a:picLocks noChangeAspect="1"/>
          </p:cNvPicPr>
          <p:nvPr/>
        </p:nvPicPr>
        <p:blipFill>
          <a:blip r:embed="rId7"/>
          <a:stretch>
            <a:fillRect/>
          </a:stretch>
        </p:blipFill>
        <p:spPr>
          <a:xfrm>
            <a:off x="8121842" y="3887486"/>
            <a:ext cx="3672849" cy="2370724"/>
          </a:xfrm>
          <a:prstGeom prst="rect">
            <a:avLst/>
          </a:prstGeom>
        </p:spPr>
      </p:pic>
    </p:spTree>
    <p:extLst>
      <p:ext uri="{BB962C8B-B14F-4D97-AF65-F5344CB8AC3E}">
        <p14:creationId xmlns:p14="http://schemas.microsoft.com/office/powerpoint/2010/main" val="18539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8101-D20E-4F79-A2B3-DC164AB4F200}"/>
              </a:ext>
            </a:extLst>
          </p:cNvPr>
          <p:cNvSpPr>
            <a:spLocks noGrp="1"/>
          </p:cNvSpPr>
          <p:nvPr>
            <p:ph type="title"/>
          </p:nvPr>
        </p:nvSpPr>
        <p:spPr>
          <a:xfrm>
            <a:off x="2107019" y="304842"/>
            <a:ext cx="9601200" cy="1485900"/>
          </a:xfrm>
        </p:spPr>
        <p:txBody>
          <a:bodyPr/>
          <a:lstStyle/>
          <a:p>
            <a:r>
              <a:rPr lang="en-US" dirty="0"/>
              <a:t>Legends</a:t>
            </a:r>
          </a:p>
        </p:txBody>
      </p:sp>
      <p:sp>
        <p:nvSpPr>
          <p:cNvPr id="3" name="Text Placeholder 2">
            <a:extLst>
              <a:ext uri="{FF2B5EF4-FFF2-40B4-BE49-F238E27FC236}">
                <a16:creationId xmlns:a16="http://schemas.microsoft.com/office/drawing/2014/main" id="{BD2E1854-E271-47AA-9E6A-F38DE47DD77D}"/>
              </a:ext>
            </a:extLst>
          </p:cNvPr>
          <p:cNvSpPr>
            <a:spLocks noGrp="1"/>
          </p:cNvSpPr>
          <p:nvPr>
            <p:ph type="body" idx="1"/>
          </p:nvPr>
        </p:nvSpPr>
        <p:spPr>
          <a:xfrm>
            <a:off x="884274" y="1143042"/>
            <a:ext cx="10239153" cy="4910300"/>
          </a:xfrm>
        </p:spPr>
        <p:txBody>
          <a:bodyPr>
            <a:normAutofit/>
          </a:bodyPr>
          <a:lstStyle/>
          <a:p>
            <a:pPr>
              <a:buNone/>
            </a:pPr>
            <a:r>
              <a:rPr lang="en-US" sz="2400" b="1" dirty="0"/>
              <a:t>Many Native American communities have their own legends surrounding the three sisters. Here is an excerpt from one legend: </a:t>
            </a:r>
            <a:endParaRPr lang="en-US" sz="2400" dirty="0"/>
          </a:p>
          <a:p>
            <a:pPr>
              <a:buNone/>
            </a:pPr>
            <a:endParaRPr lang="en-US" sz="1600" dirty="0"/>
          </a:p>
          <a:p>
            <a:pPr>
              <a:buNone/>
            </a:pPr>
            <a:endParaRPr lang="en-US" sz="1600" dirty="0"/>
          </a:p>
          <a:p>
            <a:pPr>
              <a:buNone/>
            </a:pPr>
            <a:endParaRPr lang="en-US" sz="1600" dirty="0"/>
          </a:p>
        </p:txBody>
      </p:sp>
      <p:pic>
        <p:nvPicPr>
          <p:cNvPr id="5" name="Online Media 4" title="The Three Sisters">
            <a:hlinkClick r:id="" action="ppaction://media"/>
            <a:extLst>
              <a:ext uri="{FF2B5EF4-FFF2-40B4-BE49-F238E27FC236}">
                <a16:creationId xmlns:a16="http://schemas.microsoft.com/office/drawing/2014/main" id="{43AFF74B-324A-89AD-0494-E160F49094A9}"/>
              </a:ext>
            </a:extLst>
          </p:cNvPr>
          <p:cNvPicPr>
            <a:picLocks noRot="1" noChangeAspect="1"/>
          </p:cNvPicPr>
          <p:nvPr>
            <a:videoFile r:link="rId1"/>
          </p:nvPr>
        </p:nvPicPr>
        <p:blipFill>
          <a:blip r:embed="rId4"/>
          <a:stretch>
            <a:fillRect/>
          </a:stretch>
        </p:blipFill>
        <p:spPr>
          <a:xfrm>
            <a:off x="2550438" y="2085149"/>
            <a:ext cx="6454383" cy="3825483"/>
          </a:xfrm>
          <a:prstGeom prst="rect">
            <a:avLst/>
          </a:prstGeom>
        </p:spPr>
      </p:pic>
    </p:spTree>
    <p:extLst>
      <p:ext uri="{BB962C8B-B14F-4D97-AF65-F5344CB8AC3E}">
        <p14:creationId xmlns:p14="http://schemas.microsoft.com/office/powerpoint/2010/main" val="127243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DCB65-53C4-4D81-8AE2-81E7AADDB1CF}"/>
              </a:ext>
            </a:extLst>
          </p:cNvPr>
          <p:cNvSpPr>
            <a:spLocks noGrp="1"/>
          </p:cNvSpPr>
          <p:nvPr>
            <p:ph type="title"/>
          </p:nvPr>
        </p:nvSpPr>
        <p:spPr>
          <a:xfrm>
            <a:off x="777949" y="1199749"/>
            <a:ext cx="9601200" cy="1485900"/>
          </a:xfrm>
        </p:spPr>
        <p:txBody>
          <a:bodyPr>
            <a:normAutofit fontScale="90000"/>
          </a:bodyPr>
          <a:lstStyle/>
          <a:p>
            <a:r>
              <a:rPr lang="en-US" dirty="0"/>
              <a:t> </a:t>
            </a:r>
            <a:r>
              <a:rPr lang="en-US" dirty="0" err="1"/>
              <a:t>Naadáá</a:t>
            </a:r>
            <a:r>
              <a:rPr lang="en-US" dirty="0"/>
              <a:t>'/</a:t>
            </a:r>
            <a:r>
              <a:rPr lang="en-US" dirty="0" err="1"/>
              <a:t>Qaa</a:t>
            </a:r>
            <a:r>
              <a:rPr lang="en-US" dirty="0"/>
              <a:t>-o/</a:t>
            </a:r>
            <a:r>
              <a:rPr lang="es" dirty="0"/>
              <a:t>Maíz</a:t>
            </a:r>
            <a:r>
              <a:rPr lang="en-US" dirty="0"/>
              <a:t>/Corn</a:t>
            </a:r>
            <a:br>
              <a:rPr lang="en-US" dirty="0"/>
            </a:br>
            <a:r>
              <a:rPr lang="en-US" sz="3100" dirty="0"/>
              <a:t>(</a:t>
            </a:r>
            <a:r>
              <a:rPr lang="en-US" sz="3100" dirty="0" err="1">
                <a:cs typeface="Arial"/>
              </a:rPr>
              <a:t>Diné</a:t>
            </a:r>
            <a:r>
              <a:rPr lang="en-US" sz="3100" dirty="0"/>
              <a:t>/Hopi/Spanish/English)</a:t>
            </a:r>
          </a:p>
          <a:p>
            <a:br>
              <a:rPr lang="en-US" dirty="0"/>
            </a:br>
            <a:endParaRPr lang="en-US" dirty="0"/>
          </a:p>
          <a:p>
            <a:endParaRPr lang="en-US" dirty="0"/>
          </a:p>
        </p:txBody>
      </p:sp>
      <p:sp>
        <p:nvSpPr>
          <p:cNvPr id="3" name="Text Placeholder 2">
            <a:extLst>
              <a:ext uri="{FF2B5EF4-FFF2-40B4-BE49-F238E27FC236}">
                <a16:creationId xmlns:a16="http://schemas.microsoft.com/office/drawing/2014/main" id="{A8D2377F-3068-4073-99A4-1D72B01F3C77}"/>
              </a:ext>
            </a:extLst>
          </p:cNvPr>
          <p:cNvSpPr>
            <a:spLocks noGrp="1"/>
          </p:cNvSpPr>
          <p:nvPr>
            <p:ph type="body" idx="1"/>
          </p:nvPr>
        </p:nvSpPr>
        <p:spPr>
          <a:xfrm>
            <a:off x="777949" y="2525274"/>
            <a:ext cx="9601200" cy="3492626"/>
          </a:xfrm>
        </p:spPr>
        <p:txBody>
          <a:bodyPr/>
          <a:lstStyle/>
          <a:p>
            <a:pPr marL="114300" indent="0">
              <a:buNone/>
            </a:pPr>
            <a:r>
              <a:rPr lang="en-US" b="1" dirty="0">
                <a:solidFill>
                  <a:srgbClr val="7030A0"/>
                </a:solidFill>
              </a:rPr>
              <a:t>"The third was the eldest sister, standing always very straight and tall above the other sisters and trying to protect them. She wore a pale green shawl, and she had long, yellow hair that tossed about her head in the breeze."</a:t>
            </a:r>
          </a:p>
          <a:p>
            <a:r>
              <a:rPr lang="en-US" b="1" dirty="0"/>
              <a:t>The tall, straight stalks of corn provide a place for the bean plants to climb above the squash and other plants.</a:t>
            </a:r>
          </a:p>
          <a:p>
            <a:pPr>
              <a:lnSpc>
                <a:spcPct val="100000"/>
              </a:lnSpc>
              <a:spcBef>
                <a:spcPts val="0"/>
              </a:spcBef>
            </a:pPr>
            <a:r>
              <a:rPr lang="en-US" b="1" dirty="0"/>
              <a:t>Corn is rich in carbohydrates and certain amino acids, and is used in many </a:t>
            </a:r>
          </a:p>
          <a:p>
            <a:pPr marL="114300" indent="0">
              <a:lnSpc>
                <a:spcPct val="100000"/>
              </a:lnSpc>
              <a:spcBef>
                <a:spcPts val="0"/>
              </a:spcBef>
              <a:buNone/>
            </a:pPr>
            <a:r>
              <a:rPr lang="en-US" b="1" dirty="0"/>
              <a:t>       types of food around the world. </a:t>
            </a:r>
            <a:endParaRPr lang="en-US" dirty="0"/>
          </a:p>
          <a:p>
            <a:pPr marL="114300" indent="0">
              <a:buNone/>
            </a:pPr>
            <a:endParaRPr lang="en-US" b="1" dirty="0"/>
          </a:p>
          <a:p>
            <a:endParaRPr lang="en-US" b="1" dirty="0"/>
          </a:p>
          <a:p>
            <a:endParaRPr lang="en-US" b="1" dirty="0"/>
          </a:p>
        </p:txBody>
      </p:sp>
      <p:pic>
        <p:nvPicPr>
          <p:cNvPr id="4" name="Picture 4">
            <a:extLst>
              <a:ext uri="{FF2B5EF4-FFF2-40B4-BE49-F238E27FC236}">
                <a16:creationId xmlns:a16="http://schemas.microsoft.com/office/drawing/2014/main" id="{D8094FE3-3E19-4C21-B287-A856DAA2FDEC}"/>
              </a:ext>
            </a:extLst>
          </p:cNvPr>
          <p:cNvPicPr>
            <a:picLocks noChangeAspect="1"/>
          </p:cNvPicPr>
          <p:nvPr/>
        </p:nvPicPr>
        <p:blipFill>
          <a:blip r:embed="rId2"/>
          <a:stretch>
            <a:fillRect/>
          </a:stretch>
        </p:blipFill>
        <p:spPr>
          <a:xfrm>
            <a:off x="9526771" y="3961853"/>
            <a:ext cx="2663456" cy="2292408"/>
          </a:xfrm>
          <a:prstGeom prst="rect">
            <a:avLst/>
          </a:prstGeom>
        </p:spPr>
      </p:pic>
      <p:pic>
        <p:nvPicPr>
          <p:cNvPr id="5" name="Picture 5">
            <a:extLst>
              <a:ext uri="{FF2B5EF4-FFF2-40B4-BE49-F238E27FC236}">
                <a16:creationId xmlns:a16="http://schemas.microsoft.com/office/drawing/2014/main" id="{86E08B6E-8764-4730-9775-849F2E4FD9F0}"/>
              </a:ext>
            </a:extLst>
          </p:cNvPr>
          <p:cNvPicPr>
            <a:picLocks noChangeAspect="1"/>
          </p:cNvPicPr>
          <p:nvPr/>
        </p:nvPicPr>
        <p:blipFill>
          <a:blip r:embed="rId3"/>
          <a:stretch>
            <a:fillRect/>
          </a:stretch>
        </p:blipFill>
        <p:spPr>
          <a:xfrm>
            <a:off x="7258493" y="105333"/>
            <a:ext cx="1954619" cy="2305706"/>
          </a:xfrm>
          <a:prstGeom prst="rect">
            <a:avLst/>
          </a:prstGeom>
        </p:spPr>
      </p:pic>
    </p:spTree>
    <p:extLst>
      <p:ext uri="{BB962C8B-B14F-4D97-AF65-F5344CB8AC3E}">
        <p14:creationId xmlns:p14="http://schemas.microsoft.com/office/powerpoint/2010/main" val="411315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4890-C627-49D7-AC24-2C0E483C99AC}"/>
              </a:ext>
            </a:extLst>
          </p:cNvPr>
          <p:cNvSpPr>
            <a:spLocks noGrp="1"/>
          </p:cNvSpPr>
          <p:nvPr>
            <p:ph type="title"/>
          </p:nvPr>
        </p:nvSpPr>
        <p:spPr/>
        <p:txBody>
          <a:bodyPr/>
          <a:lstStyle/>
          <a:p>
            <a:r>
              <a:rPr lang="en-US" sz="3200" dirty="0" err="1"/>
              <a:t>Naaʼołí</a:t>
            </a:r>
            <a:r>
              <a:rPr lang="en-US" sz="3200" dirty="0"/>
              <a:t> /</a:t>
            </a:r>
            <a:r>
              <a:rPr lang="en-US" sz="3200" dirty="0" err="1">
                <a:cs typeface="Arial"/>
              </a:rPr>
              <a:t>Paapu</a:t>
            </a:r>
            <a:r>
              <a:rPr lang="en-US" sz="3200" dirty="0">
                <a:cs typeface="Arial"/>
              </a:rPr>
              <a:t>/Frijoles/</a:t>
            </a:r>
            <a:r>
              <a:rPr lang="en-US" sz="3200" dirty="0"/>
              <a:t>Beans</a:t>
            </a:r>
            <a:br>
              <a:rPr lang="en-US" sz="3200" dirty="0"/>
            </a:br>
            <a:r>
              <a:rPr lang="en-US" sz="2000" dirty="0"/>
              <a:t>(</a:t>
            </a:r>
            <a:r>
              <a:rPr lang="en-US" sz="2000" dirty="0">
                <a:cs typeface="Arial"/>
              </a:rPr>
              <a:t>Diné</a:t>
            </a:r>
            <a:r>
              <a:rPr lang="en-US" sz="2000" dirty="0"/>
              <a:t>/Hopi/Spanish/English)</a:t>
            </a:r>
          </a:p>
        </p:txBody>
      </p:sp>
      <p:sp>
        <p:nvSpPr>
          <p:cNvPr id="3" name="Text Placeholder 2">
            <a:extLst>
              <a:ext uri="{FF2B5EF4-FFF2-40B4-BE49-F238E27FC236}">
                <a16:creationId xmlns:a16="http://schemas.microsoft.com/office/drawing/2014/main" id="{9147006A-1CC0-4421-AA6B-2B424D4F41F9}"/>
              </a:ext>
            </a:extLst>
          </p:cNvPr>
          <p:cNvSpPr>
            <a:spLocks noGrp="1"/>
          </p:cNvSpPr>
          <p:nvPr>
            <p:ph type="body" idx="1"/>
          </p:nvPr>
        </p:nvSpPr>
        <p:spPr>
          <a:xfrm>
            <a:off x="828805" y="2468106"/>
            <a:ext cx="7795365" cy="3164789"/>
          </a:xfrm>
        </p:spPr>
        <p:txBody>
          <a:bodyPr spcFirstLastPara="1" wrap="square" lIns="91425" tIns="45700" rIns="91425" bIns="45700" anchor="t" anchorCtr="0">
            <a:noAutofit/>
          </a:bodyPr>
          <a:lstStyle/>
          <a:p>
            <a:pPr>
              <a:buNone/>
            </a:pPr>
            <a:r>
              <a:rPr lang="en-US" sz="2400" b="1" dirty="0">
                <a:solidFill>
                  <a:srgbClr val="7030A0"/>
                </a:solidFill>
              </a:rPr>
              <a:t>"The second sister wore a bright yellow dress, and she had a way of running off by herself when the sun shone and the soft wind blew in her face."</a:t>
            </a:r>
            <a:endParaRPr lang="en-US" sz="2400">
              <a:solidFill>
                <a:srgbClr val="7030A0"/>
              </a:solidFill>
            </a:endParaRPr>
          </a:p>
          <a:p>
            <a:r>
              <a:rPr lang="en-US" sz="2400" b="1" dirty="0"/>
              <a:t>Beans provide nitrogen in the soil by "fixing" it from the atmosphere into a form that plants can use. Nitrogen is needed by all plants but there is only a small amount in soil. </a:t>
            </a:r>
          </a:p>
          <a:p>
            <a:r>
              <a:rPr lang="en-US" sz="2400" b="1" dirty="0"/>
              <a:t>Many bean plants grow like vines on other plants or surfaces. </a:t>
            </a:r>
          </a:p>
          <a:p>
            <a:pPr marL="114300" indent="0">
              <a:buNone/>
            </a:pPr>
            <a:endParaRPr lang="en-US" sz="2400" b="1" dirty="0"/>
          </a:p>
        </p:txBody>
      </p:sp>
      <p:pic>
        <p:nvPicPr>
          <p:cNvPr id="4" name="Picture 4">
            <a:extLst>
              <a:ext uri="{FF2B5EF4-FFF2-40B4-BE49-F238E27FC236}">
                <a16:creationId xmlns:a16="http://schemas.microsoft.com/office/drawing/2014/main" id="{7385BB84-8C2E-430D-9B2A-38C22155550B}"/>
              </a:ext>
            </a:extLst>
          </p:cNvPr>
          <p:cNvPicPr>
            <a:picLocks noChangeAspect="1"/>
          </p:cNvPicPr>
          <p:nvPr/>
        </p:nvPicPr>
        <p:blipFill>
          <a:blip r:embed="rId3"/>
          <a:stretch>
            <a:fillRect/>
          </a:stretch>
        </p:blipFill>
        <p:spPr>
          <a:xfrm>
            <a:off x="7001540" y="973772"/>
            <a:ext cx="2415361" cy="1490316"/>
          </a:xfrm>
          <a:prstGeom prst="rect">
            <a:avLst/>
          </a:prstGeom>
        </p:spPr>
      </p:pic>
      <p:pic>
        <p:nvPicPr>
          <p:cNvPr id="5" name="Picture 5" descr="A picture containing outdoor, grass, plant, tree&#10;&#10;Description automatically generated">
            <a:extLst>
              <a:ext uri="{FF2B5EF4-FFF2-40B4-BE49-F238E27FC236}">
                <a16:creationId xmlns:a16="http://schemas.microsoft.com/office/drawing/2014/main" id="{8CD5822F-C160-413A-9C57-101963594725}"/>
              </a:ext>
            </a:extLst>
          </p:cNvPr>
          <p:cNvPicPr>
            <a:picLocks noChangeAspect="1"/>
          </p:cNvPicPr>
          <p:nvPr/>
        </p:nvPicPr>
        <p:blipFill>
          <a:blip r:embed="rId4"/>
          <a:stretch>
            <a:fillRect/>
          </a:stretch>
        </p:blipFill>
        <p:spPr>
          <a:xfrm>
            <a:off x="8711487" y="2772076"/>
            <a:ext cx="3265117" cy="3174304"/>
          </a:xfrm>
          <a:prstGeom prst="rect">
            <a:avLst/>
          </a:prstGeom>
        </p:spPr>
      </p:pic>
    </p:spTree>
    <p:extLst>
      <p:ext uri="{BB962C8B-B14F-4D97-AF65-F5344CB8AC3E}">
        <p14:creationId xmlns:p14="http://schemas.microsoft.com/office/powerpoint/2010/main" val="367166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A86C-3890-4EBF-B63D-1E39472F4E89}"/>
              </a:ext>
            </a:extLst>
          </p:cNvPr>
          <p:cNvSpPr>
            <a:spLocks noGrp="1"/>
          </p:cNvSpPr>
          <p:nvPr>
            <p:ph type="title"/>
          </p:nvPr>
        </p:nvSpPr>
        <p:spPr/>
        <p:txBody>
          <a:bodyPr/>
          <a:lstStyle/>
          <a:p>
            <a:r>
              <a:rPr lang="en-US" dirty="0"/>
              <a:t>Nitrogen fixing crops</a:t>
            </a:r>
          </a:p>
        </p:txBody>
      </p:sp>
      <p:sp>
        <p:nvSpPr>
          <p:cNvPr id="3" name="Text Placeholder 2">
            <a:extLst>
              <a:ext uri="{FF2B5EF4-FFF2-40B4-BE49-F238E27FC236}">
                <a16:creationId xmlns:a16="http://schemas.microsoft.com/office/drawing/2014/main" id="{181AC5F3-8014-44AF-8299-529AD42AD0C3}"/>
              </a:ext>
            </a:extLst>
          </p:cNvPr>
          <p:cNvSpPr>
            <a:spLocks noGrp="1"/>
          </p:cNvSpPr>
          <p:nvPr>
            <p:ph type="body" idx="1"/>
          </p:nvPr>
        </p:nvSpPr>
        <p:spPr>
          <a:xfrm>
            <a:off x="799311" y="1831367"/>
            <a:ext cx="9987419" cy="3628324"/>
          </a:xfrm>
        </p:spPr>
        <p:txBody>
          <a:bodyPr/>
          <a:lstStyle/>
          <a:p>
            <a:r>
              <a:rPr lang="en-US" dirty="0"/>
              <a:t>Bean plant roots have the ability to take, or "fix" nitrogen from the atmosphere and make it into a form that plants can use, thanks to a partnership with bacteria that live on  the roots that can capture the nitrogen in the air. </a:t>
            </a:r>
          </a:p>
          <a:p>
            <a:r>
              <a:rPr lang="en-US" dirty="0"/>
              <a:t>This nitrogen fixing that bean plants can do adds nitrogen to the soil for all other plants to use!</a:t>
            </a:r>
          </a:p>
        </p:txBody>
      </p:sp>
      <p:pic>
        <p:nvPicPr>
          <p:cNvPr id="4" name="Picture 4" descr="A picture containing outdoor&#10;&#10;Description automatically generated">
            <a:extLst>
              <a:ext uri="{FF2B5EF4-FFF2-40B4-BE49-F238E27FC236}">
                <a16:creationId xmlns:a16="http://schemas.microsoft.com/office/drawing/2014/main" id="{813D207A-79BC-40E2-BEF0-C289BB2080EB}"/>
              </a:ext>
            </a:extLst>
          </p:cNvPr>
          <p:cNvPicPr>
            <a:picLocks noChangeAspect="1"/>
          </p:cNvPicPr>
          <p:nvPr/>
        </p:nvPicPr>
        <p:blipFill>
          <a:blip r:embed="rId2"/>
          <a:stretch>
            <a:fillRect/>
          </a:stretch>
        </p:blipFill>
        <p:spPr>
          <a:xfrm>
            <a:off x="4325680" y="4077250"/>
            <a:ext cx="3567222" cy="2097059"/>
          </a:xfrm>
          <a:prstGeom prst="rect">
            <a:avLst/>
          </a:prstGeom>
        </p:spPr>
      </p:pic>
      <p:pic>
        <p:nvPicPr>
          <p:cNvPr id="5" name="Picture 5">
            <a:extLst>
              <a:ext uri="{FF2B5EF4-FFF2-40B4-BE49-F238E27FC236}">
                <a16:creationId xmlns:a16="http://schemas.microsoft.com/office/drawing/2014/main" id="{16CD9F02-1AC3-49A5-8819-B811E2C127A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17959" y="4073596"/>
            <a:ext cx="3150780" cy="2104366"/>
          </a:xfrm>
          <a:prstGeom prst="rect">
            <a:avLst/>
          </a:prstGeom>
        </p:spPr>
      </p:pic>
      <p:sp>
        <p:nvSpPr>
          <p:cNvPr id="8" name="TextBox 7">
            <a:extLst>
              <a:ext uri="{FF2B5EF4-FFF2-40B4-BE49-F238E27FC236}">
                <a16:creationId xmlns:a16="http://schemas.microsoft.com/office/drawing/2014/main" id="{9F2720AD-B137-4A7A-AFF5-6305A2EF93C5}"/>
              </a:ext>
            </a:extLst>
          </p:cNvPr>
          <p:cNvSpPr txBox="1"/>
          <p:nvPr/>
        </p:nvSpPr>
        <p:spPr>
          <a:xfrm>
            <a:off x="985284" y="4600354"/>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Nitrogen fixing bacteria live in the little bumps (</a:t>
            </a:r>
            <a:r>
              <a:rPr lang="en-US" b="1" dirty="0"/>
              <a:t>nodules)</a:t>
            </a:r>
          </a:p>
          <a:p>
            <a:r>
              <a:rPr lang="en-US" dirty="0"/>
              <a:t>On the roots of bean plants. </a:t>
            </a:r>
          </a:p>
        </p:txBody>
      </p:sp>
      <p:sp>
        <p:nvSpPr>
          <p:cNvPr id="9" name="Arrow: Right 8">
            <a:extLst>
              <a:ext uri="{FF2B5EF4-FFF2-40B4-BE49-F238E27FC236}">
                <a16:creationId xmlns:a16="http://schemas.microsoft.com/office/drawing/2014/main" id="{D2C17ADC-BAC0-4289-9D2D-59A9231E716A}"/>
              </a:ext>
            </a:extLst>
          </p:cNvPr>
          <p:cNvSpPr/>
          <p:nvPr/>
        </p:nvSpPr>
        <p:spPr>
          <a:xfrm>
            <a:off x="3516833" y="4853558"/>
            <a:ext cx="974651" cy="48732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CC6F43-A509-4770-E9C0-75F1D4692EC5}"/>
              </a:ext>
            </a:extLst>
          </p:cNvPr>
          <p:cNvSpPr txBox="1"/>
          <p:nvPr/>
        </p:nvSpPr>
        <p:spPr>
          <a:xfrm>
            <a:off x="4418611" y="3349742"/>
            <a:ext cx="6367131"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7030A0"/>
                </a:solidFill>
              </a:rPr>
              <a:t>Question: Where is nitrogen mostly found on earth? Look it up if you are not sure!</a:t>
            </a:r>
          </a:p>
        </p:txBody>
      </p:sp>
    </p:spTree>
    <p:extLst>
      <p:ext uri="{BB962C8B-B14F-4D97-AF65-F5344CB8AC3E}">
        <p14:creationId xmlns:p14="http://schemas.microsoft.com/office/powerpoint/2010/main" val="233143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238-2F61-4408-9577-014056AC1AC9}"/>
              </a:ext>
            </a:extLst>
          </p:cNvPr>
          <p:cNvSpPr>
            <a:spLocks noGrp="1"/>
          </p:cNvSpPr>
          <p:nvPr>
            <p:ph type="title"/>
          </p:nvPr>
        </p:nvSpPr>
        <p:spPr>
          <a:xfrm>
            <a:off x="1212112" y="1128865"/>
            <a:ext cx="9601200" cy="1485900"/>
          </a:xfrm>
        </p:spPr>
        <p:txBody>
          <a:bodyPr/>
          <a:lstStyle/>
          <a:p>
            <a:r>
              <a:rPr lang="en-US" dirty="0" err="1">
                <a:latin typeface="Arial"/>
                <a:cs typeface="Arial"/>
              </a:rPr>
              <a:t>Naayízí</a:t>
            </a:r>
            <a:r>
              <a:rPr lang="en-US" dirty="0">
                <a:latin typeface="Arial"/>
                <a:cs typeface="Arial"/>
              </a:rPr>
              <a:t>/</a:t>
            </a:r>
            <a:r>
              <a:rPr lang="en-US" dirty="0" err="1">
                <a:latin typeface="Arial"/>
                <a:cs typeface="Arial"/>
              </a:rPr>
              <a:t>Batanga</a:t>
            </a:r>
            <a:r>
              <a:rPr lang="en-US" dirty="0">
                <a:latin typeface="Arial"/>
                <a:cs typeface="Arial"/>
              </a:rPr>
              <a:t>/</a:t>
            </a:r>
            <a:r>
              <a:rPr lang="en-US" dirty="0">
                <a:solidFill>
                  <a:srgbClr val="191B0E"/>
                </a:solidFill>
                <a:latin typeface="Arial"/>
                <a:cs typeface="Arial"/>
              </a:rPr>
              <a:t>Calabaza/</a:t>
            </a:r>
            <a:r>
              <a:rPr lang="en-US" dirty="0">
                <a:solidFill>
                  <a:srgbClr val="191B0E"/>
                </a:solidFill>
              </a:rPr>
              <a:t>Squash</a:t>
            </a:r>
            <a:br>
              <a:rPr lang="en-US" dirty="0"/>
            </a:br>
            <a:r>
              <a:rPr lang="en-US" sz="2800" dirty="0"/>
              <a:t>(</a:t>
            </a:r>
            <a:r>
              <a:rPr lang="en-US" sz="2800" dirty="0" err="1"/>
              <a:t>Diné</a:t>
            </a:r>
            <a:r>
              <a:rPr lang="en-US" sz="2800" dirty="0"/>
              <a:t>/Hopi/Spanish/English) </a:t>
            </a:r>
          </a:p>
        </p:txBody>
      </p:sp>
      <p:sp>
        <p:nvSpPr>
          <p:cNvPr id="3" name="Text Placeholder 2">
            <a:extLst>
              <a:ext uri="{FF2B5EF4-FFF2-40B4-BE49-F238E27FC236}">
                <a16:creationId xmlns:a16="http://schemas.microsoft.com/office/drawing/2014/main" id="{307E3D2D-387F-43A0-AFE1-72B9E02596C2}"/>
              </a:ext>
            </a:extLst>
          </p:cNvPr>
          <p:cNvSpPr>
            <a:spLocks noGrp="1"/>
          </p:cNvSpPr>
          <p:nvPr>
            <p:ph type="body" idx="1"/>
          </p:nvPr>
        </p:nvSpPr>
        <p:spPr>
          <a:xfrm>
            <a:off x="955158" y="2339205"/>
            <a:ext cx="7341782" cy="3492626"/>
          </a:xfrm>
        </p:spPr>
        <p:txBody>
          <a:bodyPr/>
          <a:lstStyle/>
          <a:p>
            <a:pPr marL="114300" indent="0">
              <a:buNone/>
            </a:pPr>
            <a:r>
              <a:rPr lang="en-US" sz="2400" b="1" dirty="0">
                <a:solidFill>
                  <a:srgbClr val="7030A0"/>
                </a:solidFill>
              </a:rPr>
              <a:t>"The little sister was so young that she could only crawl at first, and she was dressed in green." </a:t>
            </a:r>
            <a:endParaRPr lang="en-US" sz="2400">
              <a:solidFill>
                <a:srgbClr val="7030A0"/>
              </a:solidFill>
            </a:endParaRPr>
          </a:p>
          <a:p>
            <a:r>
              <a:rPr lang="en-US" sz="2400" b="1" dirty="0"/>
              <a:t>Squash plants grow along the ground, and their large leaves shade the soil to prevent moisture loss.</a:t>
            </a:r>
          </a:p>
          <a:p>
            <a:r>
              <a:rPr lang="en-US" sz="2400" b="1" dirty="0"/>
              <a:t>Squash plants also help prevent weeds from competing with the other sisters. </a:t>
            </a:r>
          </a:p>
          <a:p>
            <a:r>
              <a:rPr lang="en-US" sz="2400" b="1" dirty="0"/>
              <a:t>Squash is Rich in vitamins and minerals.</a:t>
            </a:r>
          </a:p>
          <a:p>
            <a:pPr marL="114300" indent="0">
              <a:buNone/>
            </a:pPr>
            <a:endParaRPr lang="en-US" b="1" dirty="0"/>
          </a:p>
        </p:txBody>
      </p:sp>
      <p:pic>
        <p:nvPicPr>
          <p:cNvPr id="4" name="Picture 4" descr="A picture containing outdoor, plant, grass, fruit&#10;&#10;Description automatically generated">
            <a:extLst>
              <a:ext uri="{FF2B5EF4-FFF2-40B4-BE49-F238E27FC236}">
                <a16:creationId xmlns:a16="http://schemas.microsoft.com/office/drawing/2014/main" id="{51F8CF9C-1909-4BF6-A512-12B741C428E5}"/>
              </a:ext>
            </a:extLst>
          </p:cNvPr>
          <p:cNvPicPr>
            <a:picLocks noChangeAspect="1"/>
          </p:cNvPicPr>
          <p:nvPr/>
        </p:nvPicPr>
        <p:blipFill>
          <a:blip r:embed="rId3"/>
          <a:stretch>
            <a:fillRect/>
          </a:stretch>
        </p:blipFill>
        <p:spPr>
          <a:xfrm>
            <a:off x="7888799" y="2190363"/>
            <a:ext cx="3859981" cy="3788256"/>
          </a:xfrm>
          <a:prstGeom prst="rect">
            <a:avLst/>
          </a:prstGeom>
        </p:spPr>
      </p:pic>
    </p:spTree>
    <p:extLst>
      <p:ext uri="{BB962C8B-B14F-4D97-AF65-F5344CB8AC3E}">
        <p14:creationId xmlns:p14="http://schemas.microsoft.com/office/powerpoint/2010/main" val="554050307"/>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2362</Words>
  <Application>Microsoft Office PowerPoint</Application>
  <PresentationFormat>Widescreen</PresentationFormat>
  <Paragraphs>193</Paragraphs>
  <Slides>27</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Libre Franklin</vt:lpstr>
      <vt:lpstr>Arial</vt:lpstr>
      <vt:lpstr>Calibri</vt:lpstr>
      <vt:lpstr>Candara</vt:lpstr>
      <vt:lpstr>Crop</vt:lpstr>
      <vt:lpstr>The Three Sisters and Companion Planting</vt:lpstr>
      <vt:lpstr>Bellwork </vt:lpstr>
      <vt:lpstr>Objective</vt:lpstr>
      <vt:lpstr>Three Sisters </vt:lpstr>
      <vt:lpstr>Legends</vt:lpstr>
      <vt:lpstr> Naadáá'/Qaa-o/Maíz/Corn (Diné/Hopi/Spanish/English)   </vt:lpstr>
      <vt:lpstr>Naaʼołí /Paapu/Frijoles/Beans (Diné/Hopi/Spanish/English)</vt:lpstr>
      <vt:lpstr>Nitrogen fixing crops</vt:lpstr>
      <vt:lpstr>Naayízí/Batanga/Calabaza/Squash (Diné/Hopi/Spanish/English) </vt:lpstr>
      <vt:lpstr>Nutritional benefits</vt:lpstr>
      <vt:lpstr>PowerPoint Presentation</vt:lpstr>
      <vt:lpstr>What is Companion Planting?</vt:lpstr>
      <vt:lpstr>PowerPoint Presentation</vt:lpstr>
      <vt:lpstr>Three Sisters garden planning activity</vt:lpstr>
      <vt:lpstr>Step 1: pick your plants</vt:lpstr>
      <vt:lpstr>Example Seed List: Find more varieties at https://www.nativeseeds.org/pages/seeds</vt:lpstr>
      <vt:lpstr>Step 2: Map your Garden </vt:lpstr>
      <vt:lpstr>PowerPoint Presentation</vt:lpstr>
      <vt:lpstr>Map Example</vt:lpstr>
      <vt:lpstr>Map Example 2</vt:lpstr>
      <vt:lpstr>Map Example 3: Wampanoag Methods</vt:lpstr>
      <vt:lpstr>Share Design Ideas</vt:lpstr>
      <vt:lpstr>Leveling Up </vt:lpstr>
      <vt:lpstr>Leveling Up- Answers </vt:lpstr>
      <vt:lpstr>Exit Ticket</vt:lpstr>
      <vt:lpstr>Free Seeds for Schools</vt:lpstr>
      <vt:lpstr>Author Biography  Matt Swanson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a Mixture</dc:title>
  <dc:creator>Rogstad, Alix - (alix)</dc:creator>
  <cp:lastModifiedBy>Bruhn, Jacqueline Marie - (jmbruhn)</cp:lastModifiedBy>
  <cp:revision>1529</cp:revision>
  <dcterms:created xsi:type="dcterms:W3CDTF">2018-07-09T21:58:11Z</dcterms:created>
  <dcterms:modified xsi:type="dcterms:W3CDTF">2022-09-13T22:02:07Z</dcterms:modified>
</cp:coreProperties>
</file>